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61" r:id="rId2"/>
    <p:sldId id="307" r:id="rId3"/>
    <p:sldId id="296" r:id="rId4"/>
    <p:sldId id="293" r:id="rId5"/>
    <p:sldId id="294" r:id="rId6"/>
    <p:sldId id="297" r:id="rId7"/>
    <p:sldId id="298" r:id="rId8"/>
    <p:sldId id="299" r:id="rId9"/>
    <p:sldId id="286" r:id="rId10"/>
    <p:sldId id="301" r:id="rId11"/>
    <p:sldId id="288" r:id="rId12"/>
    <p:sldId id="290" r:id="rId13"/>
    <p:sldId id="300" r:id="rId14"/>
    <p:sldId id="291" r:id="rId15"/>
    <p:sldId id="292" r:id="rId16"/>
    <p:sldId id="302" r:id="rId17"/>
    <p:sldId id="303" r:id="rId18"/>
    <p:sldId id="306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865" userDrawn="1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30" autoAdjust="0"/>
  </p:normalViewPr>
  <p:slideViewPr>
    <p:cSldViewPr snapToGrid="0" showGuides="1">
      <p:cViewPr varScale="1">
        <p:scale>
          <a:sx n="88" d="100"/>
          <a:sy n="88" d="100"/>
        </p:scale>
        <p:origin x="31" y="238"/>
      </p:cViewPr>
      <p:guideLst>
        <p:guide orient="horz" pos="936"/>
        <p:guide orient="horz" pos="391"/>
        <p:guide orient="horz" pos="3975"/>
        <p:guide orient="horz" pos="1865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24/05/2022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95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32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45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52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577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84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333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541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040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111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42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78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22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25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51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406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59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hyperlink" Target="https://designguide.ku.dk/skabeloner/powerpoint/praesentationer/" TargetMode="External"/><Relationship Id="rId4" Type="http://schemas.openxmlformats.org/officeDocument/2006/relationships/hyperlink" Target="http://image.ku.dk/lightbox/211/13407586855728741badb20/" TargetMode="External"/><Relationship Id="rId9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51B3894-1A27-474F-B850-4D19BD66A348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A63A-195F-4E5C-807F-EC3E378B62DA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3916-CE1E-4939-B417-902161F0D6C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br>
              <a:rPr lang="en-GB" dirty="0"/>
            </a:br>
            <a: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2958-03A2-4F19-961A-7F5FB9224D6C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3520-C84B-4D2B-928A-908E0656260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A368-D880-47DA-A0D7-DBD567C7149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 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AF43-1202-426F-86D9-1103B3A8C111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66C6-A1D4-4BB6-B61E-6364AC795043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35EA-AC5E-4877-A18B-61505BAEB1C8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78A3-87BB-4F17-9C03-F753FCD936D6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EA612452-9420-4860-8BE2-68A6A50F390E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CFF0-9A20-4133-8B37-19DE66F899A5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801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www.designguide.ku.dk/ku/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8556FC4-408D-434F-B806-6794C0731CE5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B8667F9C-DFC5-443F-A824-0B82CD2392C2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95076C-D7DF-438D-8F3B-019473C5CBB5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A8FE306-C2F6-4A57-9B1E-3808C70DCDF2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57D3-3A06-42DE-8329-4A599228B9A1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EBD-A59D-4A63-8430-010EAF79E64E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2</a:t>
            </a:r>
          </a:p>
          <a:p>
            <a:pPr lvl="2"/>
            <a:r>
              <a:rPr lang="en-GB" dirty="0" smtClean="0"/>
              <a:t>3</a:t>
            </a:r>
          </a:p>
          <a:p>
            <a:pPr lvl="3"/>
            <a:r>
              <a:rPr lang="en-GB" dirty="0" smtClean="0"/>
              <a:t>4</a:t>
            </a:r>
          </a:p>
          <a:p>
            <a:pPr lvl="4"/>
            <a:r>
              <a:rPr lang="en-GB" dirty="0" smtClean="0"/>
              <a:t>5</a:t>
            </a:r>
          </a:p>
          <a:p>
            <a:pPr lvl="5"/>
            <a:r>
              <a:rPr lang="en-GB" dirty="0" smtClean="0"/>
              <a:t>6</a:t>
            </a:r>
          </a:p>
          <a:p>
            <a:pPr lvl="6"/>
            <a:r>
              <a:rPr lang="en-GB" dirty="0" smtClean="0"/>
              <a:t>7</a:t>
            </a:r>
          </a:p>
          <a:p>
            <a:pPr lvl="7"/>
            <a:r>
              <a:rPr lang="en-GB" dirty="0" smtClean="0"/>
              <a:t>8</a:t>
            </a:r>
          </a:p>
          <a:p>
            <a:pPr lvl="8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22039412-A1D7-4F56-B074-5441266AA9AA}" type="datetime1">
              <a:rPr lang="en-GB" smtClean="0"/>
              <a:t>24/05/2022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91815"/>
            <a:ext cx="6680500" cy="5474035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963" y="2344964"/>
            <a:ext cx="5871695" cy="726435"/>
          </a:xfrm>
        </p:spPr>
        <p:txBody>
          <a:bodyPr/>
          <a:lstStyle/>
          <a:p>
            <a:r>
              <a:rPr lang="en-US" sz="2000" b="1" dirty="0"/>
              <a:t>The Sampling Uncertainty (</a:t>
            </a:r>
            <a:r>
              <a:rPr lang="en-US" sz="2000" b="1" dirty="0" smtClean="0"/>
              <a:t>SU), and </a:t>
            </a:r>
            <a:r>
              <a:rPr lang="en-US" sz="2000" b="1" dirty="0"/>
              <a:t>SU as alternative to variographic analysis</a:t>
            </a:r>
            <a:endParaRPr lang="en-GB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8963" y="3517050"/>
            <a:ext cx="5696883" cy="1474498"/>
          </a:xfrm>
        </p:spPr>
        <p:txBody>
          <a:bodyPr/>
          <a:lstStyle/>
          <a:p>
            <a:r>
              <a:rPr lang="da-DK" sz="1600" dirty="0"/>
              <a:t>Bo Svensmark</a:t>
            </a:r>
          </a:p>
          <a:p>
            <a:r>
              <a:rPr lang="da-DK" sz="1600" dirty="0" err="1"/>
              <a:t>Assoc</a:t>
            </a:r>
            <a:r>
              <a:rPr lang="da-DK" sz="1600" dirty="0"/>
              <a:t>. Prof. emeritus, </a:t>
            </a:r>
            <a:r>
              <a:rPr lang="da-DK" sz="1600" dirty="0" err="1"/>
              <a:t>Ph.D.</a:t>
            </a:r>
            <a:endParaRPr lang="da-DK" sz="1600" dirty="0"/>
          </a:p>
          <a:p>
            <a:endParaRPr lang="da-DK" sz="1600" dirty="0"/>
          </a:p>
          <a:p>
            <a:r>
              <a:rPr lang="da-DK" sz="1600" dirty="0" err="1"/>
              <a:t>Analytical</a:t>
            </a:r>
            <a:r>
              <a:rPr lang="da-DK" sz="1600" dirty="0"/>
              <a:t> </a:t>
            </a:r>
            <a:r>
              <a:rPr lang="da-DK" sz="1600" dirty="0" err="1"/>
              <a:t>Chemistry</a:t>
            </a:r>
            <a:r>
              <a:rPr lang="da-DK" sz="1600" dirty="0"/>
              <a:t>, </a:t>
            </a:r>
          </a:p>
          <a:p>
            <a:r>
              <a:rPr lang="da-DK" sz="1600" dirty="0" err="1"/>
              <a:t>Environmental</a:t>
            </a:r>
            <a:r>
              <a:rPr lang="da-DK" sz="1600" dirty="0"/>
              <a:t> </a:t>
            </a:r>
            <a:r>
              <a:rPr lang="da-DK" sz="1600" dirty="0" err="1"/>
              <a:t>Chemistry</a:t>
            </a:r>
            <a:r>
              <a:rPr lang="da-DK" sz="1600" dirty="0"/>
              <a:t> and </a:t>
            </a:r>
            <a:r>
              <a:rPr lang="da-DK" sz="1600" dirty="0" err="1"/>
              <a:t>Physics</a:t>
            </a:r>
            <a:endParaRPr lang="da-DK" sz="1600" dirty="0"/>
          </a:p>
          <a:p>
            <a:r>
              <a:rPr lang="da-DK" sz="1600" dirty="0"/>
              <a:t>Department of Plant- and </a:t>
            </a:r>
            <a:r>
              <a:rPr lang="da-DK" sz="1600" dirty="0" err="1"/>
              <a:t>Environmental</a:t>
            </a:r>
            <a:r>
              <a:rPr lang="da-DK" sz="1600" dirty="0"/>
              <a:t> Science </a:t>
            </a:r>
          </a:p>
          <a:p>
            <a:endParaRPr lang="en-GB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8963" y="999547"/>
            <a:ext cx="5596684" cy="1345417"/>
          </a:xfrm>
        </p:spPr>
        <p:txBody>
          <a:bodyPr/>
          <a:lstStyle/>
          <a:p>
            <a:pPr algn="ctr"/>
            <a:r>
              <a:rPr lang="en-US" b="1" dirty="0"/>
              <a:t>Extensions to the Theory of Sampling 2. </a:t>
            </a:r>
            <a:endParaRPr lang="en-GB" b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A5D2-2426-4AED-8EAE-579EFD31C46A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102" y="2895942"/>
            <a:ext cx="5299258" cy="32699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62626" y="2960688"/>
            <a:ext cx="403412" cy="374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5" y="1463013"/>
            <a:ext cx="9120406" cy="2786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 vs variograms – effect of cyclic variations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175" y="1480530"/>
            <a:ext cx="2409825" cy="25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5195" y="371490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6     12           24                          48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8687" y="2402282"/>
            <a:ext cx="11405235" cy="3462301"/>
            <a:chOff x="618687" y="2402282"/>
            <a:chExt cx="11405235" cy="3462301"/>
          </a:xfrm>
        </p:grpSpPr>
        <p:grpSp>
          <p:nvGrpSpPr>
            <p:cNvPr id="6" name="Group 5"/>
            <p:cNvGrpSpPr/>
            <p:nvPr/>
          </p:nvGrpSpPr>
          <p:grpSpPr>
            <a:xfrm>
              <a:off x="618687" y="2402282"/>
              <a:ext cx="11397100" cy="3462301"/>
              <a:chOff x="618687" y="2402282"/>
              <a:chExt cx="11397100" cy="346230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236564" y="2425832"/>
                <a:ext cx="3767555" cy="1370663"/>
                <a:chOff x="1236564" y="2425832"/>
                <a:chExt cx="3767555" cy="1370663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516281" y="3611300"/>
                  <a:ext cx="225707" cy="185195"/>
                  <a:chOff x="1226916" y="4948177"/>
                  <a:chExt cx="225707" cy="185195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1247172" y="4948177"/>
                    <a:ext cx="185195" cy="1851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1226916" y="4948177"/>
                    <a:ext cx="225707" cy="1851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1958048" y="3323862"/>
                  <a:ext cx="225707" cy="185195"/>
                  <a:chOff x="1226916" y="4948177"/>
                  <a:chExt cx="225707" cy="185195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247172" y="4948177"/>
                    <a:ext cx="185195" cy="1851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1226916" y="4948177"/>
                    <a:ext cx="225707" cy="1851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2878235" y="2600370"/>
                  <a:ext cx="225707" cy="185195"/>
                  <a:chOff x="1226916" y="4948177"/>
                  <a:chExt cx="225707" cy="185195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247172" y="4948177"/>
                    <a:ext cx="185195" cy="1851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1226916" y="4948177"/>
                    <a:ext cx="225707" cy="1851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1236564" y="2969076"/>
                  <a:ext cx="327558" cy="407640"/>
                  <a:chOff x="2221391" y="4785570"/>
                  <a:chExt cx="548622" cy="748084"/>
                </a:xfrm>
              </p:grpSpPr>
              <p:sp>
                <p:nvSpPr>
                  <p:cNvPr id="28" name="Parallelogram 27"/>
                  <p:cNvSpPr/>
                  <p:nvPr/>
                </p:nvSpPr>
                <p:spPr>
                  <a:xfrm rot="18112931">
                    <a:off x="2210640" y="5136688"/>
                    <a:ext cx="407717" cy="386216"/>
                  </a:xfrm>
                  <a:prstGeom prst="parallelogram">
                    <a:avLst>
                      <a:gd name="adj" fmla="val 47110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Right Triangle 28"/>
                  <p:cNvSpPr/>
                  <p:nvPr/>
                </p:nvSpPr>
                <p:spPr>
                  <a:xfrm rot="18355256">
                    <a:off x="2312905" y="4991519"/>
                    <a:ext cx="663057" cy="251159"/>
                  </a:xfrm>
                  <a:prstGeom prst="rtTriangl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266341" y="2425832"/>
                  <a:ext cx="295837" cy="353387"/>
                  <a:chOff x="2236920" y="4961965"/>
                  <a:chExt cx="495491" cy="648519"/>
                </a:xfrm>
              </p:grpSpPr>
              <p:sp>
                <p:nvSpPr>
                  <p:cNvPr id="32" name="Parallelogram 31"/>
                  <p:cNvSpPr/>
                  <p:nvPr/>
                </p:nvSpPr>
                <p:spPr>
                  <a:xfrm rot="18112931">
                    <a:off x="2239026" y="5267133"/>
                    <a:ext cx="341245" cy="345457"/>
                  </a:xfrm>
                  <a:prstGeom prst="parallelogram">
                    <a:avLst>
                      <a:gd name="adj" fmla="val 47110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Right Triangle 32"/>
                  <p:cNvSpPr/>
                  <p:nvPr/>
                </p:nvSpPr>
                <p:spPr>
                  <a:xfrm rot="18355256">
                    <a:off x="2342607" y="5127116"/>
                    <a:ext cx="554956" cy="224653"/>
                  </a:xfrm>
                  <a:prstGeom prst="rtTriangl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4778412" y="2670875"/>
                  <a:ext cx="225707" cy="185195"/>
                  <a:chOff x="1226916" y="4948177"/>
                  <a:chExt cx="225707" cy="185195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1247172" y="4948177"/>
                    <a:ext cx="185195" cy="1851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1226916" y="4948177"/>
                    <a:ext cx="225707" cy="1851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" name="TextBox 37"/>
              <p:cNvSpPr txBox="1"/>
              <p:nvPr/>
            </p:nvSpPr>
            <p:spPr>
              <a:xfrm>
                <a:off x="618687" y="4941253"/>
                <a:ext cx="74598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For cyclic variations: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Always sample at lags with maximum </a:t>
                </a:r>
                <a:r>
                  <a:rPr lang="en-GB" dirty="0" err="1" smtClean="0"/>
                  <a:t>semivariance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Never at minimum </a:t>
                </a:r>
                <a:r>
                  <a:rPr lang="en-GB" dirty="0" err="1" smtClean="0"/>
                  <a:t>semivariance</a:t>
                </a:r>
                <a:r>
                  <a:rPr lang="en-GB" dirty="0" smtClean="0"/>
                  <a:t>! </a:t>
                </a:r>
                <a:endParaRPr lang="en-GB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9958387" y="2402282"/>
                <a:ext cx="2057400" cy="238539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9958387" y="3557203"/>
                <a:ext cx="2057400" cy="238539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Parallelogram 43"/>
            <p:cNvSpPr/>
            <p:nvPr/>
          </p:nvSpPr>
          <p:spPr>
            <a:xfrm rot="18112931">
              <a:off x="1634832" y="3061085"/>
              <a:ext cx="196184" cy="217803"/>
            </a:xfrm>
            <a:prstGeom prst="parallelogram">
              <a:avLst>
                <a:gd name="adj" fmla="val 471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ight Triangle 44"/>
            <p:cNvSpPr/>
            <p:nvPr/>
          </p:nvSpPr>
          <p:spPr>
            <a:xfrm rot="18355256">
              <a:off x="1703086" y="2988408"/>
              <a:ext cx="319048" cy="141638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9966522" y="2888493"/>
              <a:ext cx="2057400" cy="23853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87375" y="4265137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Cyclic variation with a period of </a:t>
            </a:r>
            <a:r>
              <a:rPr lang="en-GB" i="1" dirty="0" smtClean="0"/>
              <a:t>j  </a:t>
            </a:r>
            <a:r>
              <a:rPr lang="en-GB" dirty="0" smtClean="0"/>
              <a:t>=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8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17616" y="571466"/>
            <a:ext cx="5308657" cy="5954988"/>
            <a:chOff x="6217616" y="571466"/>
            <a:chExt cx="5308657" cy="59549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616" y="571466"/>
              <a:ext cx="5308657" cy="530865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17616" y="5880123"/>
              <a:ext cx="51929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effect of number of increments </a:t>
              </a:r>
              <a:r>
                <a:rPr lang="en-GB" dirty="0"/>
                <a:t>and </a:t>
              </a:r>
              <a:endParaRPr lang="en-GB" dirty="0" smtClean="0"/>
            </a:p>
            <a:p>
              <a:r>
                <a:rPr lang="en-GB" dirty="0" smtClean="0"/>
                <a:t>sampling </a:t>
              </a:r>
              <a:r>
                <a:rPr lang="en-GB" dirty="0"/>
                <a:t>ratio </a:t>
              </a:r>
              <a:r>
                <a:rPr lang="en-GB" dirty="0" smtClean="0"/>
                <a:t>for stratified random sampling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 for composite sampling 1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44" y="1125109"/>
            <a:ext cx="3841700" cy="43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944" y="5397376"/>
            <a:ext cx="4625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1600" dirty="0" smtClean="0"/>
              <a:t>Random </a:t>
            </a:r>
            <a:r>
              <a:rPr lang="en-US" sz="1600" dirty="0"/>
              <a:t>noise with </a:t>
            </a:r>
            <a:r>
              <a:rPr lang="en-US" sz="1600" i="1" dirty="0"/>
              <a:t>mean</a:t>
            </a:r>
            <a:r>
              <a:rPr lang="en-US" sz="1600" dirty="0"/>
              <a:t> = 3 and </a:t>
            </a:r>
            <a:r>
              <a:rPr lang="en-US" sz="1600" i="1" dirty="0"/>
              <a:t>s</a:t>
            </a:r>
            <a:r>
              <a:rPr lang="en-US" sz="1600" dirty="0"/>
              <a:t> = 1; </a:t>
            </a:r>
            <a:endParaRPr lang="en-US" sz="1600" dirty="0" smtClean="0"/>
          </a:p>
          <a:p>
            <a:pPr marL="342900" indent="-342900">
              <a:buAutoNum type="alphaUcParenR"/>
            </a:pPr>
            <a:r>
              <a:rPr lang="en-US" sz="1600" dirty="0" smtClean="0"/>
              <a:t>Log-normal </a:t>
            </a:r>
            <a:r>
              <a:rPr lang="en-US" sz="1600" dirty="0"/>
              <a:t>random distribution f(x) =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A-3</a:t>
            </a:r>
          </a:p>
          <a:p>
            <a:pPr marL="342900" indent="-342900">
              <a:buAutoNum type="alphaUcParenR"/>
            </a:pPr>
            <a:r>
              <a:rPr lang="en-US" sz="1600" dirty="0" smtClean="0"/>
              <a:t>Smooth </a:t>
            </a:r>
            <a:r>
              <a:rPr lang="en-US" sz="1600" dirty="0"/>
              <a:t>log-normal random distribution; </a:t>
            </a:r>
            <a:endParaRPr lang="en-US" sz="1600" dirty="0" smtClean="0"/>
          </a:p>
          <a:p>
            <a:pPr marL="342900" indent="-342900">
              <a:buAutoNum type="alphaUcParenR"/>
            </a:pPr>
            <a:r>
              <a:rPr lang="en-US" sz="1600" dirty="0" smtClean="0"/>
              <a:t>to F) Weak D </a:t>
            </a:r>
            <a:r>
              <a:rPr lang="en-US" sz="1600" dirty="0"/>
              <a:t>to strong </a:t>
            </a:r>
            <a:r>
              <a:rPr lang="en-US" sz="1600" dirty="0" smtClean="0"/>
              <a:t>autocorrelation F</a:t>
            </a:r>
            <a:endParaRPr lang="en-GB" sz="1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526530" y="1572288"/>
            <a:ext cx="4453973" cy="3549015"/>
            <a:chOff x="6526530" y="1572288"/>
            <a:chExt cx="4453973" cy="354901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526530" y="5121303"/>
              <a:ext cx="1767923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99245" y="3347748"/>
              <a:ext cx="1767923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212580" y="5121303"/>
              <a:ext cx="1767923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199245" y="1572288"/>
              <a:ext cx="1767923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856840" y="875803"/>
            <a:ext cx="2686630" cy="4736327"/>
            <a:chOff x="6856840" y="875803"/>
            <a:chExt cx="2686630" cy="473632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543470" y="875803"/>
              <a:ext cx="0" cy="1220194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56840" y="875803"/>
              <a:ext cx="0" cy="1220194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69015" y="2646045"/>
              <a:ext cx="0" cy="1220194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69015" y="4406265"/>
              <a:ext cx="0" cy="1205865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526530" y="1572288"/>
            <a:ext cx="3328035" cy="4580862"/>
            <a:chOff x="6526530" y="1572288"/>
            <a:chExt cx="3328035" cy="4580862"/>
          </a:xfrm>
        </p:grpSpPr>
        <p:grpSp>
          <p:nvGrpSpPr>
            <p:cNvPr id="20" name="Group 19"/>
            <p:cNvGrpSpPr/>
            <p:nvPr/>
          </p:nvGrpSpPr>
          <p:grpSpPr>
            <a:xfrm>
              <a:off x="6526530" y="1572288"/>
              <a:ext cx="1767923" cy="1775460"/>
              <a:chOff x="6526530" y="1572288"/>
              <a:chExt cx="1767923" cy="177546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6526530" y="1572288"/>
                <a:ext cx="1767923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526530" y="3347748"/>
                <a:ext cx="1767923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7635240" y="6153150"/>
              <a:ext cx="221932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296025" y="2604136"/>
            <a:ext cx="3247445" cy="3870458"/>
            <a:chOff x="6296025" y="2604136"/>
            <a:chExt cx="3247445" cy="3870458"/>
          </a:xfrm>
        </p:grpSpPr>
        <p:grpSp>
          <p:nvGrpSpPr>
            <p:cNvPr id="46" name="Group 45"/>
            <p:cNvGrpSpPr/>
            <p:nvPr/>
          </p:nvGrpSpPr>
          <p:grpSpPr>
            <a:xfrm>
              <a:off x="9543470" y="2604136"/>
              <a:ext cx="0" cy="3007994"/>
              <a:chOff x="9543470" y="2604136"/>
              <a:chExt cx="0" cy="3007994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9543470" y="2604136"/>
                <a:ext cx="0" cy="1214185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543470" y="4392930"/>
                <a:ext cx="0" cy="12192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6296025" y="6474594"/>
              <a:ext cx="145923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5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 for 2-dimensional sampling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1485900"/>
            <a:ext cx="9089924" cy="280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57042" y="3316145"/>
            <a:ext cx="4534771" cy="874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59402" y="1505518"/>
            <a:ext cx="7574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899" y="4701092"/>
            <a:ext cx="5923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GB" dirty="0" smtClean="0"/>
              <a:t>Data for 2-D sampling</a:t>
            </a:r>
          </a:p>
          <a:p>
            <a:pPr marL="342900" indent="-342900">
              <a:buAutoNum type="alphaUcParenR"/>
            </a:pPr>
            <a:r>
              <a:rPr lang="en-GB" dirty="0" smtClean="0"/>
              <a:t>1-D Variograms at the centre positions of the data</a:t>
            </a:r>
          </a:p>
          <a:p>
            <a:pPr marL="342900" indent="-342900">
              <a:buAutoNum type="alphaUcParenR"/>
            </a:pPr>
            <a:r>
              <a:rPr lang="en-GB" dirty="0" smtClean="0"/>
              <a:t>Strata for sampling with 1, 4, 9, 16 and 25 increments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7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 for 2-dimensional sampling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13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1475970"/>
            <a:ext cx="4060288" cy="251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769" y="1470483"/>
            <a:ext cx="4054801" cy="2518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3" y="4081888"/>
            <a:ext cx="4060288" cy="25184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10676" y="1416703"/>
            <a:ext cx="2937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Stratified </a:t>
            </a:r>
            <a:r>
              <a:rPr lang="en-US" dirty="0"/>
              <a:t>random sampling is similar to random </a:t>
            </a:r>
            <a:r>
              <a:rPr lang="en-US" dirty="0" smtClean="0"/>
              <a:t>sampling for </a:t>
            </a:r>
            <a:r>
              <a:rPr lang="en-US" dirty="0"/>
              <a:t>low sampling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8902738" y="2591235"/>
            <a:ext cx="3085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increments have  low effects except from 1 to </a:t>
            </a:r>
            <a:r>
              <a:rPr lang="en-US" dirty="0" smtClean="0"/>
              <a:t>4 mostly for </a:t>
            </a:r>
            <a:r>
              <a:rPr lang="en-US" dirty="0"/>
              <a:t>random systematic sampling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180800" y="1578829"/>
            <a:ext cx="381600" cy="31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343604" y="1531480"/>
            <a:ext cx="381600" cy="31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180800" y="4160881"/>
            <a:ext cx="381600" cy="31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770" y="4081889"/>
            <a:ext cx="4054801" cy="25129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909090" y="4068563"/>
            <a:ext cx="2675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point selection random stratified and stratified random sampling are similar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177530" y="1163033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RSD % in % of RSD for the lot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8909090" y="5267878"/>
            <a:ext cx="2939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 can also be applied quantitatively to 2-dimensional </a:t>
            </a:r>
            <a:r>
              <a:rPr lang="en-US" dirty="0" smtClean="0"/>
              <a:t>lots which is </a:t>
            </a:r>
            <a:r>
              <a:rPr lang="en-US" dirty="0"/>
              <a:t>an extension to </a:t>
            </a:r>
            <a:r>
              <a:rPr lang="en-US" dirty="0" smtClean="0"/>
              <a:t>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6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1246947"/>
            <a:ext cx="6418425" cy="3857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Correct Sampling Uncertainty – FSU, GSE and SU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14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729432" y="1242654"/>
            <a:ext cx="3490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Sampling 125 g from 1000 g </a:t>
            </a:r>
            <a:r>
              <a:rPr lang="da-DK" dirty="0" err="1" smtClean="0"/>
              <a:t>using</a:t>
            </a:r>
            <a:r>
              <a:rPr lang="da-DK" dirty="0" smtClean="0"/>
              <a:t> a </a:t>
            </a:r>
            <a:r>
              <a:rPr lang="da-DK" dirty="0" err="1" smtClean="0"/>
              <a:t>riffle</a:t>
            </a:r>
            <a:r>
              <a:rPr lang="da-DK" dirty="0" smtClean="0"/>
              <a:t> splitter with 18 </a:t>
            </a:r>
            <a:r>
              <a:rPr lang="da-DK" dirty="0" err="1" smtClean="0"/>
              <a:t>chutes</a:t>
            </a:r>
            <a:r>
              <a:rPr lang="da-DK" dirty="0" smtClean="0"/>
              <a:t> of a mixture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  5 % 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  5 % </a:t>
            </a:r>
            <a:r>
              <a:rPr lang="da-DK" dirty="0" err="1" smtClean="0"/>
              <a:t>Sesame</a:t>
            </a:r>
            <a:r>
              <a:rPr lang="da-DK" dirty="0" smtClean="0"/>
              <a:t> </a:t>
            </a:r>
            <a:r>
              <a:rPr lang="da-DK" dirty="0" err="1" smtClean="0"/>
              <a:t>seeds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70 % </a:t>
            </a:r>
            <a:r>
              <a:rPr lang="da-DK" dirty="0" err="1" smtClean="0"/>
              <a:t>Barley</a:t>
            </a:r>
            <a:r>
              <a:rPr lang="da-DK" dirty="0" smtClean="0"/>
              <a:t> </a:t>
            </a:r>
            <a:r>
              <a:rPr lang="da-DK" dirty="0" err="1" smtClean="0"/>
              <a:t>grains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20 % Steel </a:t>
            </a:r>
            <a:r>
              <a:rPr lang="da-DK" dirty="0" err="1" smtClean="0"/>
              <a:t>balls</a:t>
            </a:r>
            <a:r>
              <a:rPr lang="da-DK" dirty="0" smtClean="0"/>
              <a:t> of d = 0.6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 smtClean="0">
                <a:solidFill>
                  <a:srgbClr val="00B050"/>
                </a:solidFill>
              </a:rPr>
              <a:t>FSE is </a:t>
            </a:r>
            <a:r>
              <a:rPr lang="da-DK" dirty="0" err="1" smtClean="0">
                <a:solidFill>
                  <a:srgbClr val="00B050"/>
                </a:solidFill>
              </a:rPr>
              <a:t>predicted</a:t>
            </a:r>
            <a:r>
              <a:rPr lang="da-DK" dirty="0" smtClean="0">
                <a:solidFill>
                  <a:srgbClr val="00B050"/>
                </a:solidFill>
              </a:rPr>
              <a:t> by the Extended </a:t>
            </a:r>
            <a:r>
              <a:rPr lang="da-DK" dirty="0" err="1" smtClean="0">
                <a:solidFill>
                  <a:srgbClr val="00B050"/>
                </a:solidFill>
              </a:rPr>
              <a:t>Gy’s</a:t>
            </a:r>
            <a:r>
              <a:rPr lang="da-DK" dirty="0" smtClean="0">
                <a:solidFill>
                  <a:srgbClr val="00B050"/>
                </a:solidFill>
              </a:rPr>
              <a:t> </a:t>
            </a:r>
            <a:r>
              <a:rPr lang="da-DK" dirty="0" err="1" smtClean="0">
                <a:solidFill>
                  <a:srgbClr val="00B050"/>
                </a:solidFill>
              </a:rPr>
              <a:t>formula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9481" y="5232005"/>
            <a:ext cx="20160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(SU) </a:t>
            </a:r>
            <a:r>
              <a:rPr lang="da-DK" dirty="0" err="1" smtClean="0"/>
              <a:t>Observed</a:t>
            </a:r>
            <a:r>
              <a:rPr lang="da-DK" dirty="0" smtClean="0"/>
              <a:t>:</a:t>
            </a:r>
          </a:p>
          <a:p>
            <a:pPr algn="ctr"/>
            <a:r>
              <a:rPr lang="da-DK" dirty="0" smtClean="0"/>
              <a:t>TSE ~FSE</a:t>
            </a:r>
          </a:p>
          <a:p>
            <a:pPr algn="ctr"/>
            <a:r>
              <a:rPr lang="da-DK" dirty="0" err="1" smtClean="0"/>
              <a:t>Except</a:t>
            </a:r>
            <a:r>
              <a:rPr lang="da-DK" dirty="0" smtClean="0"/>
              <a:t> for Sand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052306" y="4451306"/>
            <a:ext cx="6607411" cy="646331"/>
            <a:chOff x="4052306" y="4451306"/>
            <a:chExt cx="6607411" cy="646331"/>
          </a:xfrm>
        </p:grpSpPr>
        <p:sp>
          <p:nvSpPr>
            <p:cNvPr id="7" name="Oval 6"/>
            <p:cNvSpPr/>
            <p:nvPr/>
          </p:nvSpPr>
          <p:spPr>
            <a:xfrm>
              <a:off x="4052306" y="4498701"/>
              <a:ext cx="760522" cy="551543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9432" y="4451306"/>
              <a:ext cx="2930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GSE is </a:t>
              </a:r>
              <a:r>
                <a:rPr lang="da-DK" dirty="0" err="1" smtClean="0"/>
                <a:t>predicted</a:t>
              </a:r>
              <a:r>
                <a:rPr lang="da-DK" dirty="0" smtClean="0"/>
                <a:t> by SU </a:t>
              </a:r>
              <a:r>
                <a:rPr lang="da-DK" dirty="0" err="1" smtClean="0"/>
                <a:t>next</a:t>
              </a:r>
              <a:r>
                <a:rPr lang="da-DK" dirty="0" smtClean="0"/>
                <a:t> slide</a:t>
              </a:r>
              <a:endParaRPr lang="en-US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08106" y="5232005"/>
            <a:ext cx="2016000" cy="93600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C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(FSU) </a:t>
            </a:r>
            <a:r>
              <a:rPr lang="da-DK" dirty="0" err="1" smtClean="0"/>
              <a:t>Observed</a:t>
            </a:r>
            <a:r>
              <a:rPr lang="da-DK" dirty="0" smtClean="0"/>
              <a:t> :</a:t>
            </a:r>
          </a:p>
          <a:p>
            <a:pPr algn="ctr"/>
            <a:r>
              <a:rPr lang="da-DK" dirty="0" smtClean="0"/>
              <a:t>TSE &lt; FSE</a:t>
            </a:r>
          </a:p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909180" y="5253605"/>
            <a:ext cx="20160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(CSE) </a:t>
            </a:r>
            <a:r>
              <a:rPr lang="da-DK" dirty="0" err="1" smtClean="0"/>
              <a:t>Observed</a:t>
            </a:r>
            <a:r>
              <a:rPr lang="da-DK" dirty="0" smtClean="0"/>
              <a:t>:</a:t>
            </a:r>
          </a:p>
          <a:p>
            <a:pPr algn="ctr"/>
            <a:r>
              <a:rPr lang="da-DK" dirty="0" smtClean="0"/>
              <a:t>TSE = GSE + FSE</a:t>
            </a:r>
          </a:p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08106" y="6275875"/>
            <a:ext cx="6418148" cy="43301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err="1" smtClean="0">
                <a:solidFill>
                  <a:schemeClr val="tx1"/>
                </a:solidFill>
              </a:rPr>
              <a:t>Predicted</a:t>
            </a:r>
            <a:r>
              <a:rPr lang="da-DK" sz="1600" dirty="0" smtClean="0">
                <a:solidFill>
                  <a:schemeClr val="tx1"/>
                </a:solidFill>
              </a:rPr>
              <a:t> FSE and FSU: See </a:t>
            </a:r>
            <a:r>
              <a:rPr lang="da-DK" sz="1600" dirty="0" err="1" smtClean="0">
                <a:solidFill>
                  <a:schemeClr val="tx1"/>
                </a:solidFill>
              </a:rPr>
              <a:t>my</a:t>
            </a:r>
            <a:r>
              <a:rPr lang="da-DK" sz="1600" dirty="0" smtClean="0">
                <a:solidFill>
                  <a:schemeClr val="tx1"/>
                </a:solidFill>
              </a:rPr>
              <a:t> poster The Extended </a:t>
            </a:r>
            <a:r>
              <a:rPr lang="da-DK" sz="1600" dirty="0" err="1" smtClean="0">
                <a:solidFill>
                  <a:schemeClr val="tx1"/>
                </a:solidFill>
              </a:rPr>
              <a:t>Gy’s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formula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Estimation of GSE or TSE by SU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5" y="1649026"/>
            <a:ext cx="5501507" cy="3306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6319" y="1649026"/>
            <a:ext cx="446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observed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predicted</a:t>
            </a:r>
            <a:r>
              <a:rPr lang="da-DK" dirty="0" smtClean="0"/>
              <a:t> by SU + FSU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6319" y="2635718"/>
            <a:ext cx="5045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In </a:t>
            </a:r>
            <a:r>
              <a:rPr lang="da-DK" dirty="0" err="1" smtClean="0"/>
              <a:t>this</a:t>
            </a:r>
            <a:r>
              <a:rPr lang="da-DK" dirty="0" smtClean="0"/>
              <a:t> case the data (</a:t>
            </a:r>
            <a:r>
              <a:rPr lang="da-DK" dirty="0" err="1" smtClean="0"/>
              <a:t>concentrations</a:t>
            </a:r>
            <a:r>
              <a:rPr lang="da-DK" dirty="0" smtClean="0"/>
              <a:t>) for </a:t>
            </a:r>
            <a:r>
              <a:rPr lang="da-DK" dirty="0" err="1" smtClean="0"/>
              <a:t>estimation</a:t>
            </a:r>
            <a:r>
              <a:rPr lang="da-DK" dirty="0" smtClean="0"/>
              <a:t> of SU do not </a:t>
            </a:r>
            <a:r>
              <a:rPr lang="da-DK" dirty="0" err="1" smtClean="0"/>
              <a:t>include</a:t>
            </a:r>
            <a:r>
              <a:rPr lang="da-DK" dirty="0" smtClean="0"/>
              <a:t> </a:t>
            </a:r>
            <a:r>
              <a:rPr lang="da-DK" dirty="0" err="1" smtClean="0"/>
              <a:t>effects</a:t>
            </a:r>
            <a:r>
              <a:rPr lang="da-DK" dirty="0" smtClean="0"/>
              <a:t> of FSE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smtClean="0"/>
              <a:t>SU = s(GSE)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38947" y="3899409"/>
            <a:ext cx="5541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If data </a:t>
            </a:r>
            <a:r>
              <a:rPr lang="da-DK" dirty="0" err="1" smtClean="0"/>
              <a:t>includes</a:t>
            </a:r>
            <a:r>
              <a:rPr lang="da-DK" dirty="0" smtClean="0"/>
              <a:t> </a:t>
            </a:r>
            <a:r>
              <a:rPr lang="da-DK" dirty="0" err="1" smtClean="0"/>
              <a:t>effects</a:t>
            </a:r>
            <a:r>
              <a:rPr lang="da-DK" dirty="0" smtClean="0"/>
              <a:t> of FSE (and long term sampling </a:t>
            </a:r>
            <a:r>
              <a:rPr lang="da-DK" dirty="0" err="1" smtClean="0"/>
              <a:t>errors</a:t>
            </a:r>
            <a:r>
              <a:rPr lang="da-DK" dirty="0" smtClean="0"/>
              <a:t> </a:t>
            </a:r>
            <a:r>
              <a:rPr lang="da-DK" dirty="0" err="1" smtClean="0"/>
              <a:t>like</a:t>
            </a:r>
            <a:r>
              <a:rPr lang="da-DK" dirty="0" smtClean="0"/>
              <a:t> in data for </a:t>
            </a:r>
            <a:r>
              <a:rPr lang="da-DK" dirty="0" err="1" smtClean="0"/>
              <a:t>variograms</a:t>
            </a:r>
            <a:r>
              <a:rPr lang="da-D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smtClean="0"/>
              <a:t>SU = s(TSE)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4" y="5042959"/>
            <a:ext cx="5480195" cy="158808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7139" y="5988326"/>
            <a:ext cx="5526157" cy="6858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5569" y="1335419"/>
            <a:ext cx="1132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 can be used for 1-dimensional sampling and does not suffer from the problems </a:t>
            </a:r>
            <a:r>
              <a:rPr lang="en-US" dirty="0" smtClean="0"/>
              <a:t>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non-stationarity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cyclic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</a:t>
            </a:r>
            <a:r>
              <a:rPr lang="en-US" dirty="0"/>
              <a:t>nugget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569" y="4474199"/>
            <a:ext cx="1034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 can also be applied quantitatively to 2-dimensional lots.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</a:t>
            </a:r>
            <a:r>
              <a:rPr lang="en-GB" dirty="0"/>
              <a:t>is an extension to TOS which only gives quantitative results for 0-D and 1-D sampling.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 </a:t>
            </a:r>
            <a:r>
              <a:rPr lang="en-GB" dirty="0"/>
              <a:t>are no limitations to the number of dimensions that can be used for </a:t>
            </a:r>
            <a:r>
              <a:rPr lang="en-GB" dirty="0" smtClean="0"/>
              <a:t>SU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569" y="5612793"/>
            <a:ext cx="11012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 is very well suited for pedagogical </a:t>
            </a:r>
            <a:r>
              <a:rPr lang="en-US" dirty="0" smtClean="0"/>
              <a:t>purposes: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aspects of grouping and segregation and distributional heterogeneity can be </a:t>
            </a:r>
            <a:r>
              <a:rPr lang="en-US" dirty="0" smtClean="0"/>
              <a:t>simulated by SU + FSU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benefits of composite sampling </a:t>
            </a:r>
            <a:r>
              <a:rPr lang="en-US" dirty="0" smtClean="0"/>
              <a:t>can be shown by </a:t>
            </a:r>
            <a:r>
              <a:rPr lang="en-US" dirty="0"/>
              <a:t>real </a:t>
            </a:r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5569" y="2751011"/>
            <a:ext cx="1075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Variograms</a:t>
            </a:r>
            <a:r>
              <a:rPr lang="en-GB" dirty="0" smtClean="0"/>
              <a:t> (and Discrete Fourier Transform) should always be calculated to characterize heterogeneity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569" y="3335606"/>
            <a:ext cx="1034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 </a:t>
            </a:r>
            <a:r>
              <a:rPr lang="en-GB" dirty="0" smtClean="0"/>
              <a:t>for random systematic sampling is very sensitive to even small cyclic variations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indicates that random systematic sampling should be used with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Stratified random sampling may in most cases be more reliable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</a:t>
            </a:r>
            <a:r>
              <a:rPr lang="da-DK" dirty="0" smtClean="0"/>
              <a:t> – </a:t>
            </a:r>
            <a:r>
              <a:rPr lang="da-DK" dirty="0" err="1" smtClean="0"/>
              <a:t>Effects</a:t>
            </a:r>
            <a:r>
              <a:rPr lang="da-DK" dirty="0" smtClean="0"/>
              <a:t> of segregation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17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800257" y="1404000"/>
            <a:ext cx="5770490" cy="3672000"/>
            <a:chOff x="577431" y="203630"/>
            <a:chExt cx="6286080" cy="6084127"/>
          </a:xfrm>
        </p:grpSpPr>
        <p:grpSp>
          <p:nvGrpSpPr>
            <p:cNvPr id="6" name="Group 5"/>
            <p:cNvGrpSpPr/>
            <p:nvPr/>
          </p:nvGrpSpPr>
          <p:grpSpPr>
            <a:xfrm>
              <a:off x="577431" y="973771"/>
              <a:ext cx="6286080" cy="5313986"/>
              <a:chOff x="1075074" y="917748"/>
              <a:chExt cx="2894636" cy="251404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075387" y="917748"/>
                <a:ext cx="2889060" cy="1299211"/>
              </a:xfrm>
              <a:custGeom>
                <a:avLst/>
                <a:gdLst>
                  <a:gd name="connsiteX0" fmla="*/ 3299 w 2889374"/>
                  <a:gd name="connsiteY0" fmla="*/ 1232536 h 1299211"/>
                  <a:gd name="connsiteX1" fmla="*/ 3299 w 2889374"/>
                  <a:gd name="connsiteY1" fmla="*/ 251461 h 1299211"/>
                  <a:gd name="connsiteX2" fmla="*/ 1009139 w 2889374"/>
                  <a:gd name="connsiteY2" fmla="*/ 241936 h 1299211"/>
                  <a:gd name="connsiteX3" fmla="*/ 1542539 w 2889374"/>
                  <a:gd name="connsiteY3" fmla="*/ 1 h 1299211"/>
                  <a:gd name="connsiteX4" fmla="*/ 2209289 w 2889374"/>
                  <a:gd name="connsiteY4" fmla="*/ 238126 h 1299211"/>
                  <a:gd name="connsiteX5" fmla="*/ 2889374 w 2889374"/>
                  <a:gd name="connsiteY5" fmla="*/ 171451 h 1299211"/>
                  <a:gd name="connsiteX6" fmla="*/ 2885564 w 2889374"/>
                  <a:gd name="connsiteY6" fmla="*/ 1299211 h 129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9374" h="1299211">
                    <a:moveTo>
                      <a:pt x="3299" y="1232536"/>
                    </a:moveTo>
                    <a:cubicBezTo>
                      <a:pt x="441" y="822961"/>
                      <a:pt x="-2416" y="413386"/>
                      <a:pt x="3299" y="251461"/>
                    </a:cubicBezTo>
                    <a:cubicBezTo>
                      <a:pt x="338579" y="248286"/>
                      <a:pt x="752599" y="283846"/>
                      <a:pt x="1009139" y="241936"/>
                    </a:cubicBezTo>
                    <a:cubicBezTo>
                      <a:pt x="1265679" y="200026"/>
                      <a:pt x="1342514" y="636"/>
                      <a:pt x="1542539" y="1"/>
                    </a:cubicBezTo>
                    <a:cubicBezTo>
                      <a:pt x="1742564" y="-634"/>
                      <a:pt x="1984816" y="209551"/>
                      <a:pt x="2209289" y="238126"/>
                    </a:cubicBezTo>
                    <a:cubicBezTo>
                      <a:pt x="2433762" y="266701"/>
                      <a:pt x="2779519" y="176214"/>
                      <a:pt x="2889374" y="171451"/>
                    </a:cubicBezTo>
                    <a:lnTo>
                      <a:pt x="2885564" y="1299211"/>
                    </a:lnTo>
                  </a:path>
                </a:pathLst>
              </a:custGeom>
              <a:solidFill>
                <a:srgbClr val="FF0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075074" y="2014458"/>
                <a:ext cx="2894636" cy="686781"/>
              </a:xfrm>
              <a:custGeom>
                <a:avLst/>
                <a:gdLst>
                  <a:gd name="connsiteX0" fmla="*/ 0 w 2882265"/>
                  <a:gd name="connsiteY0" fmla="*/ 548640 h 686781"/>
                  <a:gd name="connsiteX1" fmla="*/ 0 w 2882265"/>
                  <a:gd name="connsiteY1" fmla="*/ 0 h 686781"/>
                  <a:gd name="connsiteX2" fmla="*/ 645795 w 2882265"/>
                  <a:gd name="connsiteY2" fmla="*/ 137160 h 686781"/>
                  <a:gd name="connsiteX3" fmla="*/ 1215390 w 2882265"/>
                  <a:gd name="connsiteY3" fmla="*/ 30480 h 686781"/>
                  <a:gd name="connsiteX4" fmla="*/ 1864995 w 2882265"/>
                  <a:gd name="connsiteY4" fmla="*/ 144780 h 686781"/>
                  <a:gd name="connsiteX5" fmla="*/ 2451735 w 2882265"/>
                  <a:gd name="connsiteY5" fmla="*/ 3810 h 686781"/>
                  <a:gd name="connsiteX6" fmla="*/ 2880360 w 2882265"/>
                  <a:gd name="connsiteY6" fmla="*/ 100965 h 686781"/>
                  <a:gd name="connsiteX7" fmla="*/ 2880360 w 2882265"/>
                  <a:gd name="connsiteY7" fmla="*/ 628650 h 686781"/>
                  <a:gd name="connsiteX8" fmla="*/ 2882265 w 2882265"/>
                  <a:gd name="connsiteY8" fmla="*/ 649605 h 68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265" h="686781">
                    <a:moveTo>
                      <a:pt x="0" y="548640"/>
                    </a:moveTo>
                    <a:lnTo>
                      <a:pt x="0" y="0"/>
                    </a:lnTo>
                    <a:cubicBezTo>
                      <a:pt x="215265" y="45720"/>
                      <a:pt x="443230" y="132080"/>
                      <a:pt x="645795" y="137160"/>
                    </a:cubicBezTo>
                    <a:cubicBezTo>
                      <a:pt x="848360" y="142240"/>
                      <a:pt x="1012190" y="29210"/>
                      <a:pt x="1215390" y="30480"/>
                    </a:cubicBezTo>
                    <a:cubicBezTo>
                      <a:pt x="1418590" y="31750"/>
                      <a:pt x="1658938" y="149225"/>
                      <a:pt x="1864995" y="144780"/>
                    </a:cubicBezTo>
                    <a:cubicBezTo>
                      <a:pt x="2071052" y="140335"/>
                      <a:pt x="2282508" y="11112"/>
                      <a:pt x="2451735" y="3810"/>
                    </a:cubicBezTo>
                    <a:cubicBezTo>
                      <a:pt x="2620962" y="-3492"/>
                      <a:pt x="2808288" y="72708"/>
                      <a:pt x="2880360" y="100965"/>
                    </a:cubicBezTo>
                    <a:cubicBezTo>
                      <a:pt x="2880360" y="276860"/>
                      <a:pt x="2880043" y="537210"/>
                      <a:pt x="2880360" y="628650"/>
                    </a:cubicBezTo>
                    <a:cubicBezTo>
                      <a:pt x="2880677" y="720090"/>
                      <a:pt x="2881471" y="684847"/>
                      <a:pt x="2882265" y="649605"/>
                    </a:cubicBezTo>
                  </a:path>
                </a:pathLst>
              </a:custGeom>
              <a:solidFill>
                <a:srgbClr val="00B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075074" y="2216959"/>
                <a:ext cx="2892731" cy="823817"/>
              </a:xfrm>
              <a:custGeom>
                <a:avLst/>
                <a:gdLst>
                  <a:gd name="connsiteX0" fmla="*/ 1905 w 2880360"/>
                  <a:gd name="connsiteY0" fmla="*/ 823817 h 823817"/>
                  <a:gd name="connsiteX1" fmla="*/ 0 w 2880360"/>
                  <a:gd name="connsiteY1" fmla="*/ 101822 h 823817"/>
                  <a:gd name="connsiteX2" fmla="*/ 386715 w 2880360"/>
                  <a:gd name="connsiteY2" fmla="*/ 14192 h 823817"/>
                  <a:gd name="connsiteX3" fmla="*/ 843915 w 2880360"/>
                  <a:gd name="connsiteY3" fmla="*/ 187547 h 823817"/>
                  <a:gd name="connsiteX4" fmla="*/ 1280160 w 2880360"/>
                  <a:gd name="connsiteY4" fmla="*/ 341852 h 823817"/>
                  <a:gd name="connsiteX5" fmla="*/ 1897380 w 2880360"/>
                  <a:gd name="connsiteY5" fmla="*/ 372332 h 823817"/>
                  <a:gd name="connsiteX6" fmla="*/ 2339340 w 2880360"/>
                  <a:gd name="connsiteY6" fmla="*/ 328517 h 823817"/>
                  <a:gd name="connsiteX7" fmla="*/ 2880360 w 2880360"/>
                  <a:gd name="connsiteY7" fmla="*/ 181832 h 823817"/>
                  <a:gd name="connsiteX8" fmla="*/ 2876550 w 2880360"/>
                  <a:gd name="connsiteY8" fmla="*/ 823817 h 823817"/>
                  <a:gd name="connsiteX9" fmla="*/ 2876550 w 2880360"/>
                  <a:gd name="connsiteY9" fmla="*/ 823817 h 8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80360" h="823817">
                    <a:moveTo>
                      <a:pt x="1905" y="823817"/>
                    </a:moveTo>
                    <a:lnTo>
                      <a:pt x="0" y="101822"/>
                    </a:lnTo>
                    <a:cubicBezTo>
                      <a:pt x="64135" y="-33115"/>
                      <a:pt x="246063" y="-95"/>
                      <a:pt x="386715" y="14192"/>
                    </a:cubicBezTo>
                    <a:cubicBezTo>
                      <a:pt x="527367" y="28479"/>
                      <a:pt x="695007" y="132937"/>
                      <a:pt x="843915" y="187547"/>
                    </a:cubicBezTo>
                    <a:cubicBezTo>
                      <a:pt x="992823" y="242157"/>
                      <a:pt x="1104583" y="311054"/>
                      <a:pt x="1280160" y="341852"/>
                    </a:cubicBezTo>
                    <a:cubicBezTo>
                      <a:pt x="1455738" y="372649"/>
                      <a:pt x="1720850" y="374554"/>
                      <a:pt x="1897380" y="372332"/>
                    </a:cubicBezTo>
                    <a:cubicBezTo>
                      <a:pt x="2073910" y="370109"/>
                      <a:pt x="2175510" y="360267"/>
                      <a:pt x="2339340" y="328517"/>
                    </a:cubicBezTo>
                    <a:cubicBezTo>
                      <a:pt x="2503170" y="296767"/>
                      <a:pt x="2691765" y="239299"/>
                      <a:pt x="2880360" y="181832"/>
                    </a:cubicBezTo>
                    <a:lnTo>
                      <a:pt x="2876550" y="823817"/>
                    </a:lnTo>
                    <a:lnTo>
                      <a:pt x="2876550" y="823817"/>
                    </a:lnTo>
                  </a:path>
                </a:pathLst>
              </a:custGeom>
              <a:solidFill>
                <a:srgbClr val="66FF6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076468" y="2822188"/>
                <a:ext cx="2887980" cy="609600"/>
              </a:xfrm>
              <a:custGeom>
                <a:avLst/>
                <a:gdLst>
                  <a:gd name="connsiteX0" fmla="*/ 0 w 2887980"/>
                  <a:gd name="connsiteY0" fmla="*/ 609600 h 609600"/>
                  <a:gd name="connsiteX1" fmla="*/ 1905 w 2887980"/>
                  <a:gd name="connsiteY1" fmla="*/ 173355 h 609600"/>
                  <a:gd name="connsiteX2" fmla="*/ 384810 w 2887980"/>
                  <a:gd name="connsiteY2" fmla="*/ 201930 h 609600"/>
                  <a:gd name="connsiteX3" fmla="*/ 731520 w 2887980"/>
                  <a:gd name="connsiteY3" fmla="*/ 184785 h 609600"/>
                  <a:gd name="connsiteX4" fmla="*/ 981075 w 2887980"/>
                  <a:gd name="connsiteY4" fmla="*/ 146685 h 609600"/>
                  <a:gd name="connsiteX5" fmla="*/ 1289685 w 2887980"/>
                  <a:gd name="connsiteY5" fmla="*/ 160020 h 609600"/>
                  <a:gd name="connsiteX6" fmla="*/ 1546860 w 2887980"/>
                  <a:gd name="connsiteY6" fmla="*/ 198120 h 609600"/>
                  <a:gd name="connsiteX7" fmla="*/ 1811655 w 2887980"/>
                  <a:gd name="connsiteY7" fmla="*/ 133350 h 609600"/>
                  <a:gd name="connsiteX8" fmla="*/ 2047875 w 2887980"/>
                  <a:gd name="connsiteY8" fmla="*/ 142875 h 609600"/>
                  <a:gd name="connsiteX9" fmla="*/ 2247900 w 2887980"/>
                  <a:gd name="connsiteY9" fmla="*/ 201930 h 609600"/>
                  <a:gd name="connsiteX10" fmla="*/ 2514600 w 2887980"/>
                  <a:gd name="connsiteY10" fmla="*/ 0 h 609600"/>
                  <a:gd name="connsiteX11" fmla="*/ 2887980 w 2887980"/>
                  <a:gd name="connsiteY11" fmla="*/ 169545 h 609600"/>
                  <a:gd name="connsiteX12" fmla="*/ 2882265 w 2887980"/>
                  <a:gd name="connsiteY12" fmla="*/ 59817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7980" h="609600">
                    <a:moveTo>
                      <a:pt x="0" y="609600"/>
                    </a:moveTo>
                    <a:lnTo>
                      <a:pt x="1905" y="173355"/>
                    </a:lnTo>
                    <a:cubicBezTo>
                      <a:pt x="129540" y="182880"/>
                      <a:pt x="263208" y="200025"/>
                      <a:pt x="384810" y="201930"/>
                    </a:cubicBezTo>
                    <a:cubicBezTo>
                      <a:pt x="506412" y="203835"/>
                      <a:pt x="632143" y="193992"/>
                      <a:pt x="731520" y="184785"/>
                    </a:cubicBezTo>
                    <a:cubicBezTo>
                      <a:pt x="830897" y="175578"/>
                      <a:pt x="888047" y="150813"/>
                      <a:pt x="981075" y="146685"/>
                    </a:cubicBezTo>
                    <a:cubicBezTo>
                      <a:pt x="1074103" y="142557"/>
                      <a:pt x="1195387" y="151447"/>
                      <a:pt x="1289685" y="160020"/>
                    </a:cubicBezTo>
                    <a:cubicBezTo>
                      <a:pt x="1383983" y="168593"/>
                      <a:pt x="1459865" y="202565"/>
                      <a:pt x="1546860" y="198120"/>
                    </a:cubicBezTo>
                    <a:cubicBezTo>
                      <a:pt x="1633855" y="193675"/>
                      <a:pt x="1728153" y="142557"/>
                      <a:pt x="1811655" y="133350"/>
                    </a:cubicBezTo>
                    <a:cubicBezTo>
                      <a:pt x="1895157" y="124143"/>
                      <a:pt x="1975167" y="131445"/>
                      <a:pt x="2047875" y="142875"/>
                    </a:cubicBezTo>
                    <a:cubicBezTo>
                      <a:pt x="2120583" y="154305"/>
                      <a:pt x="2170112" y="225743"/>
                      <a:pt x="2247900" y="201930"/>
                    </a:cubicBezTo>
                    <a:cubicBezTo>
                      <a:pt x="2325688" y="178117"/>
                      <a:pt x="2407920" y="5397"/>
                      <a:pt x="2514600" y="0"/>
                    </a:cubicBezTo>
                    <a:lnTo>
                      <a:pt x="2887980" y="169545"/>
                    </a:lnTo>
                    <a:lnTo>
                      <a:pt x="2882265" y="598170"/>
                    </a:lnTo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82823" y="203630"/>
              <a:ext cx="6264549" cy="60678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40000" y="1440000"/>
            <a:ext cx="4335676" cy="3600000"/>
            <a:chOff x="1440000" y="1440000"/>
            <a:chExt cx="4335676" cy="3600000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440000" y="1440000"/>
              <a:ext cx="15676" cy="36000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60000" y="1440000"/>
              <a:ext cx="15676" cy="36000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80000" y="1440000"/>
              <a:ext cx="15676" cy="36000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00000" y="1440000"/>
              <a:ext cx="15676" cy="36000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20000" y="1440000"/>
              <a:ext cx="15676" cy="36000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040000" y="1440000"/>
              <a:ext cx="15676" cy="36000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60000" y="1440000"/>
              <a:ext cx="15676" cy="36000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Left-Right Arrow 22"/>
          <p:cNvSpPr/>
          <p:nvPr/>
        </p:nvSpPr>
        <p:spPr>
          <a:xfrm>
            <a:off x="873166" y="5194296"/>
            <a:ext cx="5693783" cy="877824"/>
          </a:xfrm>
          <a:prstGeom prst="leftRightArrow">
            <a:avLst>
              <a:gd name="adj1" fmla="val 678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GSE </a:t>
            </a:r>
            <a:r>
              <a:rPr lang="da-DK" dirty="0" err="1" smtClean="0"/>
              <a:t>estimated</a:t>
            </a:r>
            <a:r>
              <a:rPr lang="da-DK" dirty="0" smtClean="0"/>
              <a:t> by SU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9149" y="1439999"/>
            <a:ext cx="6880020" cy="3626167"/>
            <a:chOff x="819149" y="1439999"/>
            <a:chExt cx="6880020" cy="3626167"/>
          </a:xfrm>
        </p:grpSpPr>
        <p:sp>
          <p:nvSpPr>
            <p:cNvPr id="24" name="Left-Right Arrow 23"/>
            <p:cNvSpPr/>
            <p:nvPr/>
          </p:nvSpPr>
          <p:spPr>
            <a:xfrm rot="16200000">
              <a:off x="5447173" y="2814171"/>
              <a:ext cx="3626167" cy="877824"/>
            </a:xfrm>
            <a:prstGeom prst="leftRightArrow">
              <a:avLst>
                <a:gd name="adj1" fmla="val 6785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‘FSE’ </a:t>
              </a:r>
              <a:r>
                <a:rPr lang="da-DK" dirty="0" err="1"/>
                <a:t>e</a:t>
              </a:r>
              <a:r>
                <a:rPr lang="da-DK" dirty="0" err="1" smtClean="0"/>
                <a:t>stimated</a:t>
              </a:r>
              <a:r>
                <a:rPr lang="da-DK" dirty="0" smtClean="0"/>
                <a:t> by FSU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 rot="16200000">
              <a:off x="2177279" y="272111"/>
              <a:ext cx="3004456" cy="5720715"/>
              <a:chOff x="1440000" y="1440000"/>
              <a:chExt cx="4335676" cy="36000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440000" y="1440000"/>
                <a:ext cx="15676" cy="3600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160000" y="1440000"/>
                <a:ext cx="15676" cy="3600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880000" y="1440000"/>
                <a:ext cx="15676" cy="3600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600000" y="1440000"/>
                <a:ext cx="15676" cy="3600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320000" y="1440000"/>
                <a:ext cx="15676" cy="3600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5040000" y="1440000"/>
                <a:ext cx="15676" cy="3600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5760000" y="1440000"/>
                <a:ext cx="15676" cy="3600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2488849" y="1479064"/>
            <a:ext cx="9494696" cy="5303618"/>
            <a:chOff x="2488849" y="1479064"/>
            <a:chExt cx="9494696" cy="5303618"/>
          </a:xfrm>
        </p:grpSpPr>
        <p:sp>
          <p:nvSpPr>
            <p:cNvPr id="35" name="TextBox 34"/>
            <p:cNvSpPr txBox="1"/>
            <p:nvPr/>
          </p:nvSpPr>
          <p:spPr>
            <a:xfrm flipH="1">
              <a:off x="8762064" y="1479064"/>
              <a:ext cx="3221481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/>
                <a:t>To </a:t>
              </a:r>
              <a:r>
                <a:rPr lang="en-US" b="1" dirty="0" smtClean="0"/>
                <a:t>minimize</a:t>
              </a:r>
              <a:r>
                <a:rPr lang="da-DK" b="1" dirty="0" smtClean="0"/>
                <a:t> the</a:t>
              </a:r>
            </a:p>
            <a:p>
              <a:r>
                <a:rPr lang="da-DK" b="1" dirty="0" smtClean="0"/>
                <a:t>sampling </a:t>
              </a:r>
              <a:r>
                <a:rPr lang="da-DK" b="1" dirty="0" err="1" smtClean="0"/>
                <a:t>uncertainty</a:t>
              </a:r>
              <a:endParaRPr lang="da-DK" b="1" dirty="0" smtClean="0"/>
            </a:p>
            <a:p>
              <a:endParaRPr lang="da-DK" dirty="0"/>
            </a:p>
            <a:p>
              <a:r>
                <a:rPr lang="da-DK" dirty="0" smtClean="0"/>
                <a:t>TSE = GSE + FSU</a:t>
              </a:r>
            </a:p>
            <a:p>
              <a:endParaRPr lang="da-DK" dirty="0"/>
            </a:p>
            <a:p>
              <a:r>
                <a:rPr lang="da-DK" dirty="0" err="1" smtClean="0"/>
                <a:t>Minimize</a:t>
              </a:r>
              <a:r>
                <a:rPr lang="da-DK" dirty="0" smtClean="0"/>
                <a:t>:</a:t>
              </a:r>
            </a:p>
            <a:p>
              <a:endParaRPr lang="da-DK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dirty="0" smtClean="0"/>
                <a:t>GSE: Mix </a:t>
              </a:r>
              <a:r>
                <a:rPr lang="da-DK" dirty="0" err="1" smtClean="0"/>
                <a:t>horizontally</a:t>
              </a:r>
              <a:endParaRPr lang="da-DK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dirty="0" smtClean="0"/>
                <a:t>FSU: Separate </a:t>
              </a:r>
              <a:r>
                <a:rPr lang="da-DK" dirty="0" err="1" smtClean="0"/>
                <a:t>vertically</a:t>
              </a:r>
              <a:endParaRPr lang="da-DK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a-DK" dirty="0"/>
            </a:p>
            <a:p>
              <a:r>
                <a:rPr lang="da-DK" dirty="0" smtClean="0"/>
                <a:t>(for </a:t>
              </a:r>
              <a:r>
                <a:rPr lang="da-DK" dirty="0" err="1" smtClean="0"/>
                <a:t>vertical</a:t>
              </a:r>
              <a:r>
                <a:rPr lang="da-DK" dirty="0" smtClean="0"/>
                <a:t> </a:t>
              </a:r>
              <a:r>
                <a:rPr lang="da-DK" dirty="0" err="1" smtClean="0"/>
                <a:t>increments</a:t>
              </a:r>
              <a:r>
                <a:rPr lang="da-DK" dirty="0" smtClean="0"/>
                <a:t>...) </a:t>
              </a:r>
              <a:endParaRPr lang="en-US" dirty="0"/>
            </a:p>
          </p:txBody>
        </p:sp>
        <p:sp>
          <p:nvSpPr>
            <p:cNvPr id="36" name="Left-Right Arrow 35"/>
            <p:cNvSpPr/>
            <p:nvPr/>
          </p:nvSpPr>
          <p:spPr>
            <a:xfrm>
              <a:off x="2488849" y="6030327"/>
              <a:ext cx="1978979" cy="752355"/>
            </a:xfrm>
            <a:prstGeom prst="leftRightArrow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 smtClean="0">
                  <a:solidFill>
                    <a:srgbClr val="00B050"/>
                  </a:solidFill>
                </a:rPr>
                <a:t>MIX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7" name="Left-Right Arrow 36"/>
            <p:cNvSpPr/>
            <p:nvPr/>
          </p:nvSpPr>
          <p:spPr>
            <a:xfrm rot="16200000">
              <a:off x="7085857" y="2891717"/>
              <a:ext cx="1978979" cy="752355"/>
            </a:xfrm>
            <a:prstGeom prst="leftRightArrow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 smtClean="0">
                  <a:solidFill>
                    <a:srgbClr val="00B050"/>
                  </a:solidFill>
                </a:rPr>
                <a:t>SEPARATE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156173" y="5243165"/>
            <a:ext cx="4827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All </a:t>
            </a:r>
            <a:r>
              <a:rPr lang="da-DK" dirty="0" err="1" smtClean="0"/>
              <a:t>effects</a:t>
            </a:r>
            <a:r>
              <a:rPr lang="da-DK" dirty="0" smtClean="0"/>
              <a:t> of segregation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estimated</a:t>
            </a:r>
            <a:r>
              <a:rPr lang="da-DK" dirty="0" smtClean="0"/>
              <a:t> or </a:t>
            </a:r>
            <a:r>
              <a:rPr lang="da-DK" dirty="0" err="1" smtClean="0"/>
              <a:t>simulated</a:t>
            </a:r>
            <a:r>
              <a:rPr lang="da-DK" dirty="0" smtClean="0"/>
              <a:t> by SU +FSU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Input is a </a:t>
            </a:r>
            <a:r>
              <a:rPr lang="da-DK" dirty="0" err="1" smtClean="0"/>
              <a:t>table</a:t>
            </a:r>
            <a:r>
              <a:rPr lang="da-DK" dirty="0" smtClean="0"/>
              <a:t> or </a:t>
            </a:r>
            <a:r>
              <a:rPr lang="da-DK" dirty="0" err="1" smtClean="0"/>
              <a:t>map</a:t>
            </a:r>
            <a:r>
              <a:rPr lang="da-DK" dirty="0" smtClean="0"/>
              <a:t> of </a:t>
            </a:r>
            <a:r>
              <a:rPr lang="da-DK" dirty="0" err="1" smtClean="0"/>
              <a:t>concentrations</a:t>
            </a:r>
            <a:r>
              <a:rPr lang="da-DK" dirty="0" smtClean="0"/>
              <a:t> (SU) or fragment </a:t>
            </a:r>
            <a:r>
              <a:rPr lang="da-DK" dirty="0" err="1" smtClean="0"/>
              <a:t>classes</a:t>
            </a:r>
            <a:r>
              <a:rPr lang="da-DK" dirty="0" smtClean="0"/>
              <a:t> (SU + FSU) as </a:t>
            </a:r>
            <a:r>
              <a:rPr lang="da-DK" dirty="0" err="1" smtClean="0"/>
              <a:t>function</a:t>
            </a:r>
            <a:r>
              <a:rPr lang="da-DK" dirty="0" smtClean="0"/>
              <a:t> of 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Excel </a:t>
            </a:r>
            <a:r>
              <a:rPr lang="da-DK" dirty="0" err="1"/>
              <a:t>s</a:t>
            </a:r>
            <a:r>
              <a:rPr lang="da-DK" dirty="0" err="1" smtClean="0"/>
              <a:t>preadsheets</a:t>
            </a:r>
            <a:r>
              <a:rPr lang="da-DK" dirty="0" smtClean="0"/>
              <a:t> for SU, FSU and the </a:t>
            </a:r>
            <a:r>
              <a:rPr lang="da-DK" dirty="0" err="1" smtClean="0"/>
              <a:t>extended</a:t>
            </a:r>
            <a:r>
              <a:rPr lang="da-DK" dirty="0" smtClean="0"/>
              <a:t> </a:t>
            </a:r>
            <a:r>
              <a:rPr lang="da-DK" dirty="0" err="1" smtClean="0"/>
              <a:t>Gy’s</a:t>
            </a:r>
            <a:r>
              <a:rPr lang="da-DK" dirty="0" smtClean="0"/>
              <a:t> </a:t>
            </a:r>
            <a:r>
              <a:rPr lang="da-DK" dirty="0" err="1" smtClean="0"/>
              <a:t>formula</a:t>
            </a:r>
            <a:r>
              <a:rPr lang="da-DK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78" y="1053307"/>
            <a:ext cx="4627172" cy="4627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9397" y="1926222"/>
            <a:ext cx="5588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SU for 1-D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SU for 2-D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SU and </a:t>
            </a:r>
            <a:r>
              <a:rPr lang="da-DK" sz="2000" dirty="0" err="1" smtClean="0"/>
              <a:t>variographic</a:t>
            </a:r>
            <a:r>
              <a:rPr lang="da-DK" sz="2000" dirty="0" smtClean="0"/>
              <a:t> </a:t>
            </a:r>
            <a:r>
              <a:rPr lang="da-DK" sz="2000" dirty="0" err="1" smtClean="0"/>
              <a:t>analysis</a:t>
            </a:r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SU and FSU for CSU</a:t>
            </a:r>
          </a:p>
          <a:p>
            <a:r>
              <a:rPr lang="da-DK" sz="2000" dirty="0" smtClean="0"/>
              <a:t>	All </a:t>
            </a:r>
            <a:r>
              <a:rPr lang="da-DK" sz="2000" dirty="0" err="1" smtClean="0"/>
              <a:t>inclusive</a:t>
            </a:r>
            <a:r>
              <a:rPr lang="da-DK" sz="2000" dirty="0" smtClean="0"/>
              <a:t> </a:t>
            </a:r>
            <a:r>
              <a:rPr lang="da-DK" sz="2000" dirty="0" err="1" smtClean="0"/>
              <a:t>variograms</a:t>
            </a:r>
            <a:r>
              <a:rPr lang="da-DK" sz="2000" dirty="0" smtClean="0"/>
              <a:t> and </a:t>
            </a:r>
          </a:p>
          <a:p>
            <a:r>
              <a:rPr lang="da-DK" sz="2000" dirty="0" smtClean="0"/>
              <a:t>	</a:t>
            </a:r>
            <a:r>
              <a:rPr lang="da-DK" sz="2000" dirty="0" err="1" smtClean="0"/>
              <a:t>Discrete</a:t>
            </a:r>
            <a:r>
              <a:rPr lang="da-DK" sz="2000" dirty="0" smtClean="0"/>
              <a:t> </a:t>
            </a:r>
            <a:r>
              <a:rPr lang="da-DK" sz="2000" dirty="0" err="1" smtClean="0"/>
              <a:t>Fourier</a:t>
            </a:r>
            <a:r>
              <a:rPr lang="da-DK" sz="2000" dirty="0" smtClean="0"/>
              <a:t> </a:t>
            </a:r>
            <a:r>
              <a:rPr lang="da-DK" sz="2000" dirty="0" err="1" smtClean="0"/>
              <a:t>Transforms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29397" y="4188800"/>
            <a:ext cx="4624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 smtClean="0"/>
              <a:t>The </a:t>
            </a:r>
            <a:r>
              <a:rPr lang="da-DK" sz="2000" dirty="0" err="1" smtClean="0"/>
              <a:t>extended</a:t>
            </a:r>
            <a:r>
              <a:rPr lang="da-DK" sz="2000" dirty="0" smtClean="0"/>
              <a:t> Gy’ </a:t>
            </a:r>
            <a:r>
              <a:rPr lang="da-DK" sz="2000" dirty="0" err="1" smtClean="0"/>
              <a:t>formula</a:t>
            </a:r>
            <a:endParaRPr lang="da-DK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 smtClean="0"/>
              <a:t>Fundamental Sampling </a:t>
            </a:r>
            <a:r>
              <a:rPr lang="da-DK" sz="2000" dirty="0" err="1" smtClean="0"/>
              <a:t>Uncertainty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27769" y="5540638"/>
            <a:ext cx="806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B. Svensmark, </a:t>
            </a:r>
            <a:r>
              <a:rPr lang="da-DK" sz="2000" dirty="0" err="1" smtClean="0"/>
              <a:t>Toolbox</a:t>
            </a:r>
            <a:r>
              <a:rPr lang="da-DK" sz="2000" dirty="0" smtClean="0"/>
              <a:t> for </a:t>
            </a:r>
            <a:r>
              <a:rPr lang="da-DK" sz="2000" dirty="0" err="1" smtClean="0"/>
              <a:t>analytcal</a:t>
            </a:r>
            <a:r>
              <a:rPr lang="da-DK" sz="2000" dirty="0" smtClean="0"/>
              <a:t> </a:t>
            </a:r>
            <a:r>
              <a:rPr lang="da-DK" sz="2000" dirty="0" err="1" smtClean="0"/>
              <a:t>chemistry</a:t>
            </a:r>
            <a:r>
              <a:rPr lang="da-DK" sz="2000" dirty="0" smtClean="0"/>
              <a:t>, </a:t>
            </a:r>
            <a:r>
              <a:rPr lang="da-DK" sz="2000" b="1" dirty="0" smtClean="0"/>
              <a:t>bosvensmark.dk</a:t>
            </a:r>
            <a:r>
              <a:rPr lang="da-DK" sz="2000" dirty="0" smtClean="0"/>
              <a:t>, 2022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90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61813"/>
            <a:ext cx="12192000" cy="64961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19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13645"/>
          <a:stretch/>
        </p:blipFill>
        <p:spPr>
          <a:xfrm>
            <a:off x="690517" y="640808"/>
            <a:ext cx="10810966" cy="5849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1330" y="2572162"/>
            <a:ext cx="38843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Thank</a:t>
            </a:r>
            <a:r>
              <a:rPr lang="da-DK" sz="5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da-DK" sz="54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you</a:t>
            </a:r>
            <a:r>
              <a:rPr lang="da-DK" sz="5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for </a:t>
            </a:r>
          </a:p>
          <a:p>
            <a:r>
              <a:rPr lang="da-DK" sz="54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your</a:t>
            </a:r>
            <a:r>
              <a:rPr lang="da-DK" sz="5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attention!</a:t>
            </a:r>
            <a:endParaRPr lang="en-US" sz="54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Sampling Uncertainty </a:t>
            </a:r>
            <a:r>
              <a:rPr lang="en-US" b="1" dirty="0" smtClean="0"/>
              <a:t>SU</a:t>
            </a:r>
            <a:r>
              <a:rPr lang="da-DK" dirty="0"/>
              <a:t/>
            </a:r>
            <a:br>
              <a:rPr lang="da-DK" dirty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26458" y="1189828"/>
            <a:ext cx="9941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Introduction:</a:t>
            </a:r>
          </a:p>
          <a:p>
            <a:r>
              <a:rPr lang="en-GB" dirty="0" smtClean="0"/>
              <a:t>Pierre </a:t>
            </a:r>
            <a:r>
              <a:rPr lang="en-GB" dirty="0" err="1" smtClean="0"/>
              <a:t>Gy’s</a:t>
            </a:r>
            <a:r>
              <a:rPr lang="en-GB" dirty="0" smtClean="0"/>
              <a:t> Theory of Sampling has been a part of the curriculum in analytical chemistry at University of Copenhagen since 1998.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work is the result of considerations regarding how to understand and explain the correct sampling errors  FSE and GSE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07530" y="3042768"/>
            <a:ext cx="53142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Symbol" panose="05050102010706020507" pitchFamily="18" charset="2"/>
              </a:rPr>
              <a:t>The Sampling Uncertainty, </a:t>
            </a:r>
            <a:r>
              <a:rPr lang="en-GB" b="1" dirty="0" smtClean="0">
                <a:sym typeface="Symbol" panose="05050102010706020507" pitchFamily="18" charset="2"/>
              </a:rPr>
              <a:t>SU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Symbol" panose="05050102010706020507" pitchFamily="18" charset="2"/>
              </a:rPr>
              <a:t>Validation by comparison of SU and variograms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Symbol" panose="05050102010706020507" pitchFamily="18" charset="2"/>
              </a:rPr>
              <a:t>1-dimensional </a:t>
            </a:r>
            <a:r>
              <a:rPr lang="en-GB" dirty="0">
                <a:sym typeface="Symbol" panose="05050102010706020507" pitchFamily="18" charset="2"/>
              </a:rPr>
              <a:t>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Symbol" panose="05050102010706020507" pitchFamily="18" charset="2"/>
              </a:rPr>
              <a:t>2-dimensional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Symbol" panose="05050102010706020507" pitchFamily="18" charset="2"/>
              </a:rPr>
              <a:t>The Correct Sampling Uncertainty, CSU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Symbol" panose="05050102010706020507" pitchFamily="18" charset="2"/>
              </a:rPr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4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 Sampling Uncertainty </a:t>
            </a:r>
            <a:r>
              <a:rPr lang="en-GB" b="1" dirty="0" smtClean="0"/>
              <a:t>SU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833551" y="1573341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Heterogeneity of one group:</a:t>
            </a:r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51140"/>
              </p:ext>
            </p:extLst>
          </p:nvPr>
        </p:nvGraphicFramePr>
        <p:xfrm>
          <a:off x="8509096" y="1260567"/>
          <a:ext cx="2517438" cy="97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4" imgW="1258719" imgH="485585" progId="Equation.DSMT4">
                  <p:embed/>
                </p:oleObj>
              </mc:Choice>
              <mc:Fallback>
                <p:oleObj name="Equation" r:id="rId4" imgW="1258719" imgH="485585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9096" y="1260567"/>
                        <a:ext cx="2517438" cy="97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45426" y="4920050"/>
            <a:ext cx="11227496" cy="1630296"/>
            <a:chOff x="545426" y="4920050"/>
            <a:chExt cx="11227496" cy="1630296"/>
          </a:xfrm>
        </p:grpSpPr>
        <p:grpSp>
          <p:nvGrpSpPr>
            <p:cNvPr id="38" name="Group 37"/>
            <p:cNvGrpSpPr/>
            <p:nvPr/>
          </p:nvGrpSpPr>
          <p:grpSpPr>
            <a:xfrm>
              <a:off x="545426" y="4920050"/>
              <a:ext cx="10663200" cy="1630296"/>
              <a:chOff x="454925" y="4914044"/>
              <a:chExt cx="10663200" cy="1630296"/>
            </a:xfrm>
          </p:grpSpPr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4642161"/>
                  </p:ext>
                </p:extLst>
              </p:nvPr>
            </p:nvGraphicFramePr>
            <p:xfrm>
              <a:off x="1911179" y="5377528"/>
              <a:ext cx="5611813" cy="1166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59" name="Equation" r:id="rId6" imgW="2806560" imgH="583920" progId="Equation.DSMT4">
                      <p:embed/>
                    </p:oleObj>
                  </mc:Choice>
                  <mc:Fallback>
                    <p:oleObj name="Equation" r:id="rId6" imgW="2806560" imgH="583920" progId="Equation.DSMT4">
                      <p:embed/>
                      <p:pic>
                        <p:nvPicPr>
                          <p:cNvPr id="11" name="Object 10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911179" y="5377528"/>
                            <a:ext cx="5611813" cy="1166812"/>
                          </a:xfrm>
                          <a:prstGeom prst="rect">
                            <a:avLst/>
                          </a:prstGeom>
                          <a:ln w="349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454925" y="4914044"/>
                <a:ext cx="1066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Sampling Uncertainty </a:t>
                </a:r>
                <a:r>
                  <a:rPr lang="en-GB" b="1" dirty="0" smtClean="0"/>
                  <a:t>SU </a:t>
                </a:r>
                <a:r>
                  <a:rPr lang="en-GB" dirty="0" smtClean="0"/>
                  <a:t>is simply the standard deviation for all potential samples in a lot: </a:t>
                </a:r>
                <a:endParaRPr lang="en-GB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733034" y="5831192"/>
              <a:ext cx="4039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i="1" baseline="-25000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GB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is the number of potential </a:t>
              </a:r>
              <a:r>
                <a:rPr lang="en-GB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samples</a:t>
              </a:r>
              <a:endParaRPr lang="en-GB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45252" y="458188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82611" y="3145645"/>
            <a:ext cx="3036409" cy="1677526"/>
            <a:chOff x="454925" y="3101891"/>
            <a:chExt cx="3036409" cy="1677526"/>
          </a:xfrm>
        </p:grpSpPr>
        <p:grpSp>
          <p:nvGrpSpPr>
            <p:cNvPr id="51" name="Group 50"/>
            <p:cNvGrpSpPr/>
            <p:nvPr/>
          </p:nvGrpSpPr>
          <p:grpSpPr>
            <a:xfrm>
              <a:off x="540262" y="3262993"/>
              <a:ext cx="2866991" cy="1111606"/>
              <a:chOff x="1075074" y="917748"/>
              <a:chExt cx="2889374" cy="2514040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1075074" y="917748"/>
                <a:ext cx="2889374" cy="1299211"/>
              </a:xfrm>
              <a:custGeom>
                <a:avLst/>
                <a:gdLst>
                  <a:gd name="connsiteX0" fmla="*/ 3299 w 2889374"/>
                  <a:gd name="connsiteY0" fmla="*/ 1232536 h 1299211"/>
                  <a:gd name="connsiteX1" fmla="*/ 3299 w 2889374"/>
                  <a:gd name="connsiteY1" fmla="*/ 251461 h 1299211"/>
                  <a:gd name="connsiteX2" fmla="*/ 1009139 w 2889374"/>
                  <a:gd name="connsiteY2" fmla="*/ 241936 h 1299211"/>
                  <a:gd name="connsiteX3" fmla="*/ 1542539 w 2889374"/>
                  <a:gd name="connsiteY3" fmla="*/ 1 h 1299211"/>
                  <a:gd name="connsiteX4" fmla="*/ 2209289 w 2889374"/>
                  <a:gd name="connsiteY4" fmla="*/ 238126 h 1299211"/>
                  <a:gd name="connsiteX5" fmla="*/ 2889374 w 2889374"/>
                  <a:gd name="connsiteY5" fmla="*/ 171451 h 1299211"/>
                  <a:gd name="connsiteX6" fmla="*/ 2885564 w 2889374"/>
                  <a:gd name="connsiteY6" fmla="*/ 1299211 h 129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9374" h="1299211">
                    <a:moveTo>
                      <a:pt x="3299" y="1232536"/>
                    </a:moveTo>
                    <a:cubicBezTo>
                      <a:pt x="441" y="822961"/>
                      <a:pt x="-2416" y="413386"/>
                      <a:pt x="3299" y="251461"/>
                    </a:cubicBezTo>
                    <a:cubicBezTo>
                      <a:pt x="338579" y="248286"/>
                      <a:pt x="752599" y="283846"/>
                      <a:pt x="1009139" y="241936"/>
                    </a:cubicBezTo>
                    <a:cubicBezTo>
                      <a:pt x="1265679" y="200026"/>
                      <a:pt x="1342514" y="636"/>
                      <a:pt x="1542539" y="1"/>
                    </a:cubicBezTo>
                    <a:cubicBezTo>
                      <a:pt x="1742564" y="-634"/>
                      <a:pt x="1984816" y="209551"/>
                      <a:pt x="2209289" y="238126"/>
                    </a:cubicBezTo>
                    <a:cubicBezTo>
                      <a:pt x="2433762" y="266701"/>
                      <a:pt x="2779519" y="176214"/>
                      <a:pt x="2889374" y="171451"/>
                    </a:cubicBezTo>
                    <a:lnTo>
                      <a:pt x="2885564" y="129921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080278" y="2007409"/>
                <a:ext cx="2882265" cy="686781"/>
              </a:xfrm>
              <a:custGeom>
                <a:avLst/>
                <a:gdLst>
                  <a:gd name="connsiteX0" fmla="*/ 0 w 2882265"/>
                  <a:gd name="connsiteY0" fmla="*/ 548640 h 686781"/>
                  <a:gd name="connsiteX1" fmla="*/ 0 w 2882265"/>
                  <a:gd name="connsiteY1" fmla="*/ 0 h 686781"/>
                  <a:gd name="connsiteX2" fmla="*/ 645795 w 2882265"/>
                  <a:gd name="connsiteY2" fmla="*/ 137160 h 686781"/>
                  <a:gd name="connsiteX3" fmla="*/ 1215390 w 2882265"/>
                  <a:gd name="connsiteY3" fmla="*/ 30480 h 686781"/>
                  <a:gd name="connsiteX4" fmla="*/ 1864995 w 2882265"/>
                  <a:gd name="connsiteY4" fmla="*/ 144780 h 686781"/>
                  <a:gd name="connsiteX5" fmla="*/ 2451735 w 2882265"/>
                  <a:gd name="connsiteY5" fmla="*/ 3810 h 686781"/>
                  <a:gd name="connsiteX6" fmla="*/ 2880360 w 2882265"/>
                  <a:gd name="connsiteY6" fmla="*/ 100965 h 686781"/>
                  <a:gd name="connsiteX7" fmla="*/ 2880360 w 2882265"/>
                  <a:gd name="connsiteY7" fmla="*/ 628650 h 686781"/>
                  <a:gd name="connsiteX8" fmla="*/ 2882265 w 2882265"/>
                  <a:gd name="connsiteY8" fmla="*/ 649605 h 68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265" h="686781">
                    <a:moveTo>
                      <a:pt x="0" y="548640"/>
                    </a:moveTo>
                    <a:lnTo>
                      <a:pt x="0" y="0"/>
                    </a:lnTo>
                    <a:cubicBezTo>
                      <a:pt x="215265" y="45720"/>
                      <a:pt x="443230" y="132080"/>
                      <a:pt x="645795" y="137160"/>
                    </a:cubicBezTo>
                    <a:cubicBezTo>
                      <a:pt x="848360" y="142240"/>
                      <a:pt x="1012190" y="29210"/>
                      <a:pt x="1215390" y="30480"/>
                    </a:cubicBezTo>
                    <a:cubicBezTo>
                      <a:pt x="1418590" y="31750"/>
                      <a:pt x="1658938" y="149225"/>
                      <a:pt x="1864995" y="144780"/>
                    </a:cubicBezTo>
                    <a:cubicBezTo>
                      <a:pt x="2071052" y="140335"/>
                      <a:pt x="2282508" y="11112"/>
                      <a:pt x="2451735" y="3810"/>
                    </a:cubicBezTo>
                    <a:cubicBezTo>
                      <a:pt x="2620962" y="-3492"/>
                      <a:pt x="2808288" y="72708"/>
                      <a:pt x="2880360" y="100965"/>
                    </a:cubicBezTo>
                    <a:cubicBezTo>
                      <a:pt x="2880360" y="276860"/>
                      <a:pt x="2880043" y="537210"/>
                      <a:pt x="2880360" y="628650"/>
                    </a:cubicBezTo>
                    <a:cubicBezTo>
                      <a:pt x="2880677" y="720090"/>
                      <a:pt x="2881471" y="684847"/>
                      <a:pt x="2882265" y="64960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080278" y="2206577"/>
                <a:ext cx="2880360" cy="823817"/>
              </a:xfrm>
              <a:custGeom>
                <a:avLst/>
                <a:gdLst>
                  <a:gd name="connsiteX0" fmla="*/ 1905 w 2880360"/>
                  <a:gd name="connsiteY0" fmla="*/ 823817 h 823817"/>
                  <a:gd name="connsiteX1" fmla="*/ 0 w 2880360"/>
                  <a:gd name="connsiteY1" fmla="*/ 101822 h 823817"/>
                  <a:gd name="connsiteX2" fmla="*/ 386715 w 2880360"/>
                  <a:gd name="connsiteY2" fmla="*/ 14192 h 823817"/>
                  <a:gd name="connsiteX3" fmla="*/ 843915 w 2880360"/>
                  <a:gd name="connsiteY3" fmla="*/ 187547 h 823817"/>
                  <a:gd name="connsiteX4" fmla="*/ 1280160 w 2880360"/>
                  <a:gd name="connsiteY4" fmla="*/ 341852 h 823817"/>
                  <a:gd name="connsiteX5" fmla="*/ 1897380 w 2880360"/>
                  <a:gd name="connsiteY5" fmla="*/ 372332 h 823817"/>
                  <a:gd name="connsiteX6" fmla="*/ 2339340 w 2880360"/>
                  <a:gd name="connsiteY6" fmla="*/ 328517 h 823817"/>
                  <a:gd name="connsiteX7" fmla="*/ 2880360 w 2880360"/>
                  <a:gd name="connsiteY7" fmla="*/ 181832 h 823817"/>
                  <a:gd name="connsiteX8" fmla="*/ 2876550 w 2880360"/>
                  <a:gd name="connsiteY8" fmla="*/ 823817 h 823817"/>
                  <a:gd name="connsiteX9" fmla="*/ 2876550 w 2880360"/>
                  <a:gd name="connsiteY9" fmla="*/ 823817 h 8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80360" h="823817">
                    <a:moveTo>
                      <a:pt x="1905" y="823817"/>
                    </a:moveTo>
                    <a:lnTo>
                      <a:pt x="0" y="101822"/>
                    </a:lnTo>
                    <a:cubicBezTo>
                      <a:pt x="64135" y="-33115"/>
                      <a:pt x="246063" y="-95"/>
                      <a:pt x="386715" y="14192"/>
                    </a:cubicBezTo>
                    <a:cubicBezTo>
                      <a:pt x="527367" y="28479"/>
                      <a:pt x="695007" y="132937"/>
                      <a:pt x="843915" y="187547"/>
                    </a:cubicBezTo>
                    <a:cubicBezTo>
                      <a:pt x="992823" y="242157"/>
                      <a:pt x="1104583" y="311054"/>
                      <a:pt x="1280160" y="341852"/>
                    </a:cubicBezTo>
                    <a:cubicBezTo>
                      <a:pt x="1455738" y="372649"/>
                      <a:pt x="1720850" y="374554"/>
                      <a:pt x="1897380" y="372332"/>
                    </a:cubicBezTo>
                    <a:cubicBezTo>
                      <a:pt x="2073910" y="370109"/>
                      <a:pt x="2175510" y="360267"/>
                      <a:pt x="2339340" y="328517"/>
                    </a:cubicBezTo>
                    <a:cubicBezTo>
                      <a:pt x="2503170" y="296767"/>
                      <a:pt x="2691765" y="239299"/>
                      <a:pt x="2880360" y="181832"/>
                    </a:cubicBezTo>
                    <a:lnTo>
                      <a:pt x="2876550" y="823817"/>
                    </a:lnTo>
                    <a:lnTo>
                      <a:pt x="2876550" y="82381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076468" y="2822188"/>
                <a:ext cx="2887980" cy="609600"/>
              </a:xfrm>
              <a:custGeom>
                <a:avLst/>
                <a:gdLst>
                  <a:gd name="connsiteX0" fmla="*/ 0 w 2887980"/>
                  <a:gd name="connsiteY0" fmla="*/ 609600 h 609600"/>
                  <a:gd name="connsiteX1" fmla="*/ 1905 w 2887980"/>
                  <a:gd name="connsiteY1" fmla="*/ 173355 h 609600"/>
                  <a:gd name="connsiteX2" fmla="*/ 384810 w 2887980"/>
                  <a:gd name="connsiteY2" fmla="*/ 201930 h 609600"/>
                  <a:gd name="connsiteX3" fmla="*/ 731520 w 2887980"/>
                  <a:gd name="connsiteY3" fmla="*/ 184785 h 609600"/>
                  <a:gd name="connsiteX4" fmla="*/ 981075 w 2887980"/>
                  <a:gd name="connsiteY4" fmla="*/ 146685 h 609600"/>
                  <a:gd name="connsiteX5" fmla="*/ 1289685 w 2887980"/>
                  <a:gd name="connsiteY5" fmla="*/ 160020 h 609600"/>
                  <a:gd name="connsiteX6" fmla="*/ 1546860 w 2887980"/>
                  <a:gd name="connsiteY6" fmla="*/ 198120 h 609600"/>
                  <a:gd name="connsiteX7" fmla="*/ 1811655 w 2887980"/>
                  <a:gd name="connsiteY7" fmla="*/ 133350 h 609600"/>
                  <a:gd name="connsiteX8" fmla="*/ 2047875 w 2887980"/>
                  <a:gd name="connsiteY8" fmla="*/ 142875 h 609600"/>
                  <a:gd name="connsiteX9" fmla="*/ 2247900 w 2887980"/>
                  <a:gd name="connsiteY9" fmla="*/ 201930 h 609600"/>
                  <a:gd name="connsiteX10" fmla="*/ 2514600 w 2887980"/>
                  <a:gd name="connsiteY10" fmla="*/ 0 h 609600"/>
                  <a:gd name="connsiteX11" fmla="*/ 2887980 w 2887980"/>
                  <a:gd name="connsiteY11" fmla="*/ 169545 h 609600"/>
                  <a:gd name="connsiteX12" fmla="*/ 2882265 w 2887980"/>
                  <a:gd name="connsiteY12" fmla="*/ 59817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7980" h="609600">
                    <a:moveTo>
                      <a:pt x="0" y="609600"/>
                    </a:moveTo>
                    <a:lnTo>
                      <a:pt x="1905" y="173355"/>
                    </a:lnTo>
                    <a:cubicBezTo>
                      <a:pt x="129540" y="182880"/>
                      <a:pt x="263208" y="200025"/>
                      <a:pt x="384810" y="201930"/>
                    </a:cubicBezTo>
                    <a:cubicBezTo>
                      <a:pt x="506412" y="203835"/>
                      <a:pt x="632143" y="193992"/>
                      <a:pt x="731520" y="184785"/>
                    </a:cubicBezTo>
                    <a:cubicBezTo>
                      <a:pt x="830897" y="175578"/>
                      <a:pt x="888047" y="150813"/>
                      <a:pt x="981075" y="146685"/>
                    </a:cubicBezTo>
                    <a:cubicBezTo>
                      <a:pt x="1074103" y="142557"/>
                      <a:pt x="1195387" y="151447"/>
                      <a:pt x="1289685" y="160020"/>
                    </a:cubicBezTo>
                    <a:cubicBezTo>
                      <a:pt x="1383983" y="168593"/>
                      <a:pt x="1459865" y="202565"/>
                      <a:pt x="1546860" y="198120"/>
                    </a:cubicBezTo>
                    <a:cubicBezTo>
                      <a:pt x="1633855" y="193675"/>
                      <a:pt x="1728153" y="142557"/>
                      <a:pt x="1811655" y="133350"/>
                    </a:cubicBezTo>
                    <a:cubicBezTo>
                      <a:pt x="1895157" y="124143"/>
                      <a:pt x="1975167" y="131445"/>
                      <a:pt x="2047875" y="142875"/>
                    </a:cubicBezTo>
                    <a:cubicBezTo>
                      <a:pt x="2120583" y="154305"/>
                      <a:pt x="2170112" y="225743"/>
                      <a:pt x="2247900" y="201930"/>
                    </a:cubicBezTo>
                    <a:cubicBezTo>
                      <a:pt x="2325688" y="178117"/>
                      <a:pt x="2407920" y="5397"/>
                      <a:pt x="2514600" y="0"/>
                    </a:cubicBezTo>
                    <a:lnTo>
                      <a:pt x="2887980" y="169545"/>
                    </a:lnTo>
                    <a:lnTo>
                      <a:pt x="2882265" y="598170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542726" y="3101891"/>
              <a:ext cx="2862374" cy="1269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4925" y="4410085"/>
              <a:ext cx="3036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One group is one increment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066993" y="3126744"/>
              <a:ext cx="366633" cy="121653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559741" y="3641781"/>
              <a:ext cx="2843732" cy="0"/>
            </a:xfrm>
            <a:prstGeom prst="line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51608" y="1553810"/>
            <a:ext cx="37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SU is </a:t>
            </a:r>
            <a:r>
              <a:rPr lang="da-DK" dirty="0" err="1" smtClean="0"/>
              <a:t>derived</a:t>
            </a:r>
            <a:r>
              <a:rPr lang="da-DK" dirty="0" smtClean="0"/>
              <a:t> from the </a:t>
            </a:r>
            <a:r>
              <a:rPr lang="da-DK" dirty="0" err="1" smtClean="0"/>
              <a:t>distributional</a:t>
            </a:r>
            <a:r>
              <a:rPr lang="da-DK" dirty="0" smtClean="0"/>
              <a:t> </a:t>
            </a:r>
            <a:r>
              <a:rPr lang="da-DK" dirty="0" err="1" smtClean="0"/>
              <a:t>heterogeneity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5426" y="2605615"/>
            <a:ext cx="11181030" cy="2170141"/>
            <a:chOff x="399282" y="2602716"/>
            <a:chExt cx="11181030" cy="2170141"/>
          </a:xfrm>
        </p:grpSpPr>
        <p:sp>
          <p:nvSpPr>
            <p:cNvPr id="5" name="TextBox 4"/>
            <p:cNvSpPr txBox="1"/>
            <p:nvPr/>
          </p:nvSpPr>
          <p:spPr>
            <a:xfrm>
              <a:off x="399282" y="2602716"/>
              <a:ext cx="11011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For SU a group is redefined from one increment to one sample, i.e. all the increments in one sample.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91329" y="4403525"/>
              <a:ext cx="2741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One group is one sample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48775" y="3135959"/>
              <a:ext cx="453153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 </a:t>
              </a:r>
              <a:r>
                <a:rPr lang="en-GB" dirty="0" smtClean="0"/>
                <a:t>Sampling </a:t>
              </a:r>
              <a:r>
                <a:rPr lang="en-GB" dirty="0"/>
                <a:t>Uncertainty is the </a:t>
              </a:r>
              <a:r>
                <a:rPr lang="en-GB" dirty="0" smtClean="0"/>
                <a:t>correct </a:t>
              </a:r>
              <a:r>
                <a:rPr lang="en-GB" dirty="0"/>
                <a:t>sampling uncertainty caused by the combined properties </a:t>
              </a:r>
              <a:r>
                <a:rPr lang="en-GB" dirty="0" smtClean="0"/>
                <a:t>of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the </a:t>
              </a:r>
              <a:r>
                <a:rPr lang="en-GB" dirty="0"/>
                <a:t>material in the lot and </a:t>
              </a: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the </a:t>
              </a:r>
              <a:r>
                <a:rPr lang="en-GB" dirty="0"/>
                <a:t>sampling </a:t>
              </a:r>
              <a:r>
                <a:rPr lang="en-GB" dirty="0" smtClean="0"/>
                <a:t>protocol</a:t>
              </a:r>
              <a:endParaRPr lang="en-GB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363679" y="3633106"/>
              <a:ext cx="1424017" cy="0"/>
            </a:xfrm>
            <a:prstGeom prst="line">
              <a:avLst/>
            </a:prstGeom>
            <a:ln w="38100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16969" y="3996895"/>
              <a:ext cx="1424017" cy="0"/>
            </a:xfrm>
            <a:prstGeom prst="line">
              <a:avLst/>
            </a:prstGeom>
            <a:ln w="3810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40986" y="3996895"/>
              <a:ext cx="1424017" cy="0"/>
            </a:xfrm>
            <a:prstGeom prst="line">
              <a:avLst/>
            </a:prstGeom>
            <a:ln w="3810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4017052" y="3143742"/>
              <a:ext cx="2866991" cy="1239906"/>
              <a:chOff x="4482958" y="2240869"/>
              <a:chExt cx="2866991" cy="123990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482958" y="2397819"/>
                <a:ext cx="2866991" cy="1082956"/>
                <a:chOff x="1075074" y="917748"/>
                <a:chExt cx="2889374" cy="2514040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1075074" y="917748"/>
                  <a:ext cx="2889374" cy="1299211"/>
                </a:xfrm>
                <a:custGeom>
                  <a:avLst/>
                  <a:gdLst>
                    <a:gd name="connsiteX0" fmla="*/ 3299 w 2889374"/>
                    <a:gd name="connsiteY0" fmla="*/ 1232536 h 1299211"/>
                    <a:gd name="connsiteX1" fmla="*/ 3299 w 2889374"/>
                    <a:gd name="connsiteY1" fmla="*/ 251461 h 1299211"/>
                    <a:gd name="connsiteX2" fmla="*/ 1009139 w 2889374"/>
                    <a:gd name="connsiteY2" fmla="*/ 241936 h 1299211"/>
                    <a:gd name="connsiteX3" fmla="*/ 1542539 w 2889374"/>
                    <a:gd name="connsiteY3" fmla="*/ 1 h 1299211"/>
                    <a:gd name="connsiteX4" fmla="*/ 2209289 w 2889374"/>
                    <a:gd name="connsiteY4" fmla="*/ 238126 h 1299211"/>
                    <a:gd name="connsiteX5" fmla="*/ 2889374 w 2889374"/>
                    <a:gd name="connsiteY5" fmla="*/ 171451 h 1299211"/>
                    <a:gd name="connsiteX6" fmla="*/ 2885564 w 2889374"/>
                    <a:gd name="connsiteY6" fmla="*/ 1299211 h 129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9374" h="1299211">
                      <a:moveTo>
                        <a:pt x="3299" y="1232536"/>
                      </a:moveTo>
                      <a:cubicBezTo>
                        <a:pt x="441" y="822961"/>
                        <a:pt x="-2416" y="413386"/>
                        <a:pt x="3299" y="251461"/>
                      </a:cubicBezTo>
                      <a:cubicBezTo>
                        <a:pt x="338579" y="248286"/>
                        <a:pt x="752599" y="283846"/>
                        <a:pt x="1009139" y="241936"/>
                      </a:cubicBezTo>
                      <a:cubicBezTo>
                        <a:pt x="1265679" y="200026"/>
                        <a:pt x="1342514" y="636"/>
                        <a:pt x="1542539" y="1"/>
                      </a:cubicBezTo>
                      <a:cubicBezTo>
                        <a:pt x="1742564" y="-634"/>
                        <a:pt x="1984816" y="209551"/>
                        <a:pt x="2209289" y="238126"/>
                      </a:cubicBezTo>
                      <a:cubicBezTo>
                        <a:pt x="2433762" y="266701"/>
                        <a:pt x="2779519" y="176214"/>
                        <a:pt x="2889374" y="171451"/>
                      </a:cubicBezTo>
                      <a:lnTo>
                        <a:pt x="2885564" y="1299211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080278" y="2007409"/>
                  <a:ext cx="2882265" cy="686781"/>
                </a:xfrm>
                <a:custGeom>
                  <a:avLst/>
                  <a:gdLst>
                    <a:gd name="connsiteX0" fmla="*/ 0 w 2882265"/>
                    <a:gd name="connsiteY0" fmla="*/ 548640 h 686781"/>
                    <a:gd name="connsiteX1" fmla="*/ 0 w 2882265"/>
                    <a:gd name="connsiteY1" fmla="*/ 0 h 686781"/>
                    <a:gd name="connsiteX2" fmla="*/ 645795 w 2882265"/>
                    <a:gd name="connsiteY2" fmla="*/ 137160 h 686781"/>
                    <a:gd name="connsiteX3" fmla="*/ 1215390 w 2882265"/>
                    <a:gd name="connsiteY3" fmla="*/ 30480 h 686781"/>
                    <a:gd name="connsiteX4" fmla="*/ 1864995 w 2882265"/>
                    <a:gd name="connsiteY4" fmla="*/ 144780 h 686781"/>
                    <a:gd name="connsiteX5" fmla="*/ 2451735 w 2882265"/>
                    <a:gd name="connsiteY5" fmla="*/ 3810 h 686781"/>
                    <a:gd name="connsiteX6" fmla="*/ 2880360 w 2882265"/>
                    <a:gd name="connsiteY6" fmla="*/ 100965 h 686781"/>
                    <a:gd name="connsiteX7" fmla="*/ 2880360 w 2882265"/>
                    <a:gd name="connsiteY7" fmla="*/ 628650 h 686781"/>
                    <a:gd name="connsiteX8" fmla="*/ 2882265 w 2882265"/>
                    <a:gd name="connsiteY8" fmla="*/ 649605 h 686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82265" h="686781">
                      <a:moveTo>
                        <a:pt x="0" y="548640"/>
                      </a:moveTo>
                      <a:lnTo>
                        <a:pt x="0" y="0"/>
                      </a:lnTo>
                      <a:cubicBezTo>
                        <a:pt x="215265" y="45720"/>
                        <a:pt x="443230" y="132080"/>
                        <a:pt x="645795" y="137160"/>
                      </a:cubicBezTo>
                      <a:cubicBezTo>
                        <a:pt x="848360" y="142240"/>
                        <a:pt x="1012190" y="29210"/>
                        <a:pt x="1215390" y="30480"/>
                      </a:cubicBezTo>
                      <a:cubicBezTo>
                        <a:pt x="1418590" y="31750"/>
                        <a:pt x="1658938" y="149225"/>
                        <a:pt x="1864995" y="144780"/>
                      </a:cubicBezTo>
                      <a:cubicBezTo>
                        <a:pt x="2071052" y="140335"/>
                        <a:pt x="2282508" y="11112"/>
                        <a:pt x="2451735" y="3810"/>
                      </a:cubicBezTo>
                      <a:cubicBezTo>
                        <a:pt x="2620962" y="-3492"/>
                        <a:pt x="2808288" y="72708"/>
                        <a:pt x="2880360" y="100965"/>
                      </a:cubicBezTo>
                      <a:cubicBezTo>
                        <a:pt x="2880360" y="276860"/>
                        <a:pt x="2880043" y="537210"/>
                        <a:pt x="2880360" y="628650"/>
                      </a:cubicBezTo>
                      <a:cubicBezTo>
                        <a:pt x="2880677" y="720090"/>
                        <a:pt x="2881471" y="684847"/>
                        <a:pt x="2882265" y="649605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1080278" y="2206577"/>
                  <a:ext cx="2880360" cy="823817"/>
                </a:xfrm>
                <a:custGeom>
                  <a:avLst/>
                  <a:gdLst>
                    <a:gd name="connsiteX0" fmla="*/ 1905 w 2880360"/>
                    <a:gd name="connsiteY0" fmla="*/ 823817 h 823817"/>
                    <a:gd name="connsiteX1" fmla="*/ 0 w 2880360"/>
                    <a:gd name="connsiteY1" fmla="*/ 101822 h 823817"/>
                    <a:gd name="connsiteX2" fmla="*/ 386715 w 2880360"/>
                    <a:gd name="connsiteY2" fmla="*/ 14192 h 823817"/>
                    <a:gd name="connsiteX3" fmla="*/ 843915 w 2880360"/>
                    <a:gd name="connsiteY3" fmla="*/ 187547 h 823817"/>
                    <a:gd name="connsiteX4" fmla="*/ 1280160 w 2880360"/>
                    <a:gd name="connsiteY4" fmla="*/ 341852 h 823817"/>
                    <a:gd name="connsiteX5" fmla="*/ 1897380 w 2880360"/>
                    <a:gd name="connsiteY5" fmla="*/ 372332 h 823817"/>
                    <a:gd name="connsiteX6" fmla="*/ 2339340 w 2880360"/>
                    <a:gd name="connsiteY6" fmla="*/ 328517 h 823817"/>
                    <a:gd name="connsiteX7" fmla="*/ 2880360 w 2880360"/>
                    <a:gd name="connsiteY7" fmla="*/ 181832 h 823817"/>
                    <a:gd name="connsiteX8" fmla="*/ 2876550 w 2880360"/>
                    <a:gd name="connsiteY8" fmla="*/ 823817 h 823817"/>
                    <a:gd name="connsiteX9" fmla="*/ 2876550 w 2880360"/>
                    <a:gd name="connsiteY9" fmla="*/ 823817 h 823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80360" h="823817">
                      <a:moveTo>
                        <a:pt x="1905" y="823817"/>
                      </a:moveTo>
                      <a:lnTo>
                        <a:pt x="0" y="101822"/>
                      </a:lnTo>
                      <a:cubicBezTo>
                        <a:pt x="64135" y="-33115"/>
                        <a:pt x="246063" y="-95"/>
                        <a:pt x="386715" y="14192"/>
                      </a:cubicBezTo>
                      <a:cubicBezTo>
                        <a:pt x="527367" y="28479"/>
                        <a:pt x="695007" y="132937"/>
                        <a:pt x="843915" y="187547"/>
                      </a:cubicBezTo>
                      <a:cubicBezTo>
                        <a:pt x="992823" y="242157"/>
                        <a:pt x="1104583" y="311054"/>
                        <a:pt x="1280160" y="341852"/>
                      </a:cubicBezTo>
                      <a:cubicBezTo>
                        <a:pt x="1455738" y="372649"/>
                        <a:pt x="1720850" y="374554"/>
                        <a:pt x="1897380" y="372332"/>
                      </a:cubicBezTo>
                      <a:cubicBezTo>
                        <a:pt x="2073910" y="370109"/>
                        <a:pt x="2175510" y="360267"/>
                        <a:pt x="2339340" y="328517"/>
                      </a:cubicBezTo>
                      <a:cubicBezTo>
                        <a:pt x="2503170" y="296767"/>
                        <a:pt x="2691765" y="239299"/>
                        <a:pt x="2880360" y="181832"/>
                      </a:cubicBezTo>
                      <a:lnTo>
                        <a:pt x="2876550" y="823817"/>
                      </a:lnTo>
                      <a:lnTo>
                        <a:pt x="2876550" y="823817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1076468" y="2822188"/>
                  <a:ext cx="2887980" cy="609600"/>
                </a:xfrm>
                <a:custGeom>
                  <a:avLst/>
                  <a:gdLst>
                    <a:gd name="connsiteX0" fmla="*/ 0 w 2887980"/>
                    <a:gd name="connsiteY0" fmla="*/ 609600 h 609600"/>
                    <a:gd name="connsiteX1" fmla="*/ 1905 w 2887980"/>
                    <a:gd name="connsiteY1" fmla="*/ 173355 h 609600"/>
                    <a:gd name="connsiteX2" fmla="*/ 384810 w 2887980"/>
                    <a:gd name="connsiteY2" fmla="*/ 201930 h 609600"/>
                    <a:gd name="connsiteX3" fmla="*/ 731520 w 2887980"/>
                    <a:gd name="connsiteY3" fmla="*/ 184785 h 609600"/>
                    <a:gd name="connsiteX4" fmla="*/ 981075 w 2887980"/>
                    <a:gd name="connsiteY4" fmla="*/ 146685 h 609600"/>
                    <a:gd name="connsiteX5" fmla="*/ 1289685 w 2887980"/>
                    <a:gd name="connsiteY5" fmla="*/ 160020 h 609600"/>
                    <a:gd name="connsiteX6" fmla="*/ 1546860 w 2887980"/>
                    <a:gd name="connsiteY6" fmla="*/ 198120 h 609600"/>
                    <a:gd name="connsiteX7" fmla="*/ 1811655 w 2887980"/>
                    <a:gd name="connsiteY7" fmla="*/ 133350 h 609600"/>
                    <a:gd name="connsiteX8" fmla="*/ 2047875 w 2887980"/>
                    <a:gd name="connsiteY8" fmla="*/ 142875 h 609600"/>
                    <a:gd name="connsiteX9" fmla="*/ 2247900 w 2887980"/>
                    <a:gd name="connsiteY9" fmla="*/ 201930 h 609600"/>
                    <a:gd name="connsiteX10" fmla="*/ 2514600 w 2887980"/>
                    <a:gd name="connsiteY10" fmla="*/ 0 h 609600"/>
                    <a:gd name="connsiteX11" fmla="*/ 2887980 w 2887980"/>
                    <a:gd name="connsiteY11" fmla="*/ 169545 h 609600"/>
                    <a:gd name="connsiteX12" fmla="*/ 2882265 w 2887980"/>
                    <a:gd name="connsiteY12" fmla="*/ 59817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87980" h="609600">
                      <a:moveTo>
                        <a:pt x="0" y="609600"/>
                      </a:moveTo>
                      <a:lnTo>
                        <a:pt x="1905" y="173355"/>
                      </a:lnTo>
                      <a:cubicBezTo>
                        <a:pt x="129540" y="182880"/>
                        <a:pt x="263208" y="200025"/>
                        <a:pt x="384810" y="201930"/>
                      </a:cubicBezTo>
                      <a:cubicBezTo>
                        <a:pt x="506412" y="203835"/>
                        <a:pt x="632143" y="193992"/>
                        <a:pt x="731520" y="184785"/>
                      </a:cubicBezTo>
                      <a:cubicBezTo>
                        <a:pt x="830897" y="175578"/>
                        <a:pt x="888047" y="150813"/>
                        <a:pt x="981075" y="146685"/>
                      </a:cubicBezTo>
                      <a:cubicBezTo>
                        <a:pt x="1074103" y="142557"/>
                        <a:pt x="1195387" y="151447"/>
                        <a:pt x="1289685" y="160020"/>
                      </a:cubicBezTo>
                      <a:cubicBezTo>
                        <a:pt x="1383983" y="168593"/>
                        <a:pt x="1459865" y="202565"/>
                        <a:pt x="1546860" y="198120"/>
                      </a:cubicBezTo>
                      <a:cubicBezTo>
                        <a:pt x="1633855" y="193675"/>
                        <a:pt x="1728153" y="142557"/>
                        <a:pt x="1811655" y="133350"/>
                      </a:cubicBezTo>
                      <a:cubicBezTo>
                        <a:pt x="1895157" y="124143"/>
                        <a:pt x="1975167" y="131445"/>
                        <a:pt x="2047875" y="142875"/>
                      </a:cubicBezTo>
                      <a:cubicBezTo>
                        <a:pt x="2120583" y="154305"/>
                        <a:pt x="2170112" y="225743"/>
                        <a:pt x="2247900" y="201930"/>
                      </a:cubicBezTo>
                      <a:cubicBezTo>
                        <a:pt x="2325688" y="178117"/>
                        <a:pt x="2407920" y="5397"/>
                        <a:pt x="2514600" y="0"/>
                      </a:cubicBezTo>
                      <a:lnTo>
                        <a:pt x="2887980" y="169545"/>
                      </a:lnTo>
                      <a:lnTo>
                        <a:pt x="2882265" y="598170"/>
                      </a:ln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4485422" y="2240869"/>
                <a:ext cx="2862374" cy="12365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>
              <a:off x="4588552" y="3509281"/>
              <a:ext cx="1445402" cy="0"/>
            </a:xfrm>
            <a:prstGeom prst="line">
              <a:avLst/>
            </a:prstGeom>
            <a:ln w="19050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4017052" y="3682636"/>
              <a:ext cx="2863211" cy="0"/>
              <a:chOff x="4206733" y="2520753"/>
              <a:chExt cx="2863211" cy="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5598104" y="2520753"/>
                <a:ext cx="1471840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206733" y="2520753"/>
                <a:ext cx="1391371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ounded Rectangle 45"/>
            <p:cNvSpPr/>
            <p:nvPr/>
          </p:nvSpPr>
          <p:spPr>
            <a:xfrm>
              <a:off x="4385173" y="3170831"/>
              <a:ext cx="345953" cy="117368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792195" y="3170831"/>
              <a:ext cx="360040" cy="118170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5401758" y="3141725"/>
              <a:ext cx="6665" cy="120349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07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samples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80861" y="2216866"/>
            <a:ext cx="35330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mathematical sampling is equivalent to circular convolution: </a:t>
            </a:r>
          </a:p>
          <a:p>
            <a:endParaRPr lang="en-GB" dirty="0" smtClean="0"/>
          </a:p>
          <a:p>
            <a:r>
              <a:rPr lang="en-GB" i="1" dirty="0" smtClean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     a(x</a:t>
            </a:r>
            <a:r>
              <a:rPr lang="en-GB" i="1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)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 = </a:t>
            </a:r>
            <a:r>
              <a:rPr lang="en-GB" i="1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f(x)</a:t>
            </a:r>
            <a:r>
              <a:rPr lang="en-GB" i="1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  <a:sym typeface="Symbol" panose="05050102010706020507" pitchFamily="18" charset="2"/>
              </a:rPr>
              <a:t></a:t>
            </a:r>
            <a:r>
              <a:rPr lang="en-GB" i="1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 g(x)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 </a:t>
            </a:r>
            <a:endParaRPr lang="en-GB" dirty="0"/>
          </a:p>
          <a:p>
            <a:endParaRPr lang="en-GB" dirty="0" smtClean="0"/>
          </a:p>
          <a:p>
            <a:r>
              <a:rPr lang="en-GB" i="1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 </a:t>
            </a:r>
            <a:r>
              <a:rPr lang="en-GB" i="1" dirty="0" smtClean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    a(x):	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the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output </a:t>
            </a:r>
            <a:endParaRPr lang="en-GB" dirty="0" smtClean="0">
              <a:solidFill>
                <a:srgbClr val="000000"/>
              </a:solidFill>
              <a:ea typeface="Times New Roman" panose="02020603050405020304" pitchFamily="18" charset="0"/>
              <a:cs typeface="Helvetica 45 Light"/>
            </a:endParaRPr>
          </a:p>
          <a:p>
            <a:r>
              <a:rPr lang="en-GB" i="1" dirty="0" smtClean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     f(x):	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the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input </a:t>
            </a:r>
            <a:endParaRPr lang="en-GB" dirty="0" smtClean="0">
              <a:solidFill>
                <a:srgbClr val="000000"/>
              </a:solidFill>
              <a:ea typeface="Times New Roman" panose="02020603050405020304" pitchFamily="18" charset="0"/>
              <a:cs typeface="Helvetica 45 Light"/>
            </a:endParaRPr>
          </a:p>
          <a:p>
            <a:r>
              <a:rPr lang="en-GB" i="1" dirty="0" smtClean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     g(x):	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the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sampling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function</a:t>
            </a:r>
            <a:endParaRPr lang="en-GB" i="1" dirty="0" smtClean="0">
              <a:solidFill>
                <a:srgbClr val="000000"/>
              </a:solidFill>
              <a:ea typeface="Times New Roman" panose="02020603050405020304" pitchFamily="18" charset="0"/>
              <a:cs typeface="Helvetica 45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83588" y="4966157"/>
            <a:ext cx="247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Single increment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Helvetica 45 Light"/>
              </a:rPr>
              <a:t>sampling is equivalent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Helvetica 45 Light"/>
              </a:rPr>
              <a:t>to box-car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Helvetica 45 Light"/>
              </a:rPr>
              <a:t>averaging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Helvetica 45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720" y="6436054"/>
            <a:ext cx="899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Samples are taken starting from all positions within the lot (left side of the increments)</a:t>
            </a:r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271196" y="1121056"/>
            <a:ext cx="8300286" cy="5031407"/>
            <a:chOff x="110851" y="718027"/>
            <a:chExt cx="8300286" cy="50314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851" y="718027"/>
              <a:ext cx="8300286" cy="457177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027045" y="5583699"/>
              <a:ext cx="2125980" cy="165735"/>
              <a:chOff x="630555" y="5793105"/>
              <a:chExt cx="2125980" cy="16573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30555" y="5793105"/>
                <a:ext cx="531495" cy="165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62050" y="5793105"/>
                <a:ext cx="531495" cy="165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93545" y="5793105"/>
                <a:ext cx="531495" cy="165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25040" y="5793105"/>
                <a:ext cx="531495" cy="165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05765" y="5583699"/>
              <a:ext cx="2125980" cy="165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619120" y="5583699"/>
              <a:ext cx="2125980" cy="165735"/>
              <a:chOff x="630555" y="5793105"/>
              <a:chExt cx="2125980" cy="16573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30555" y="5793105"/>
                <a:ext cx="531495" cy="165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62050" y="5793105"/>
                <a:ext cx="531495" cy="165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93545" y="5793105"/>
                <a:ext cx="531495" cy="165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225040" y="5793105"/>
                <a:ext cx="531495" cy="165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06137" y="5590493"/>
              <a:ext cx="257823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9410" y="5591175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29322" y="5591191"/>
              <a:ext cx="127635" cy="1536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52436" y="5591136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92163" y="5591136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67573" y="5590493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33458" y="5590510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75492" y="5590493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578686" y="5590493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480861" y="1126648"/>
            <a:ext cx="3351823" cy="5025814"/>
            <a:chOff x="8320516" y="723619"/>
            <a:chExt cx="3351823" cy="5025814"/>
          </a:xfrm>
        </p:grpSpPr>
        <p:sp>
          <p:nvSpPr>
            <p:cNvPr id="7" name="TextBox 6"/>
            <p:cNvSpPr txBox="1"/>
            <p:nvPr/>
          </p:nvSpPr>
          <p:spPr>
            <a:xfrm>
              <a:off x="8320516" y="723619"/>
              <a:ext cx="33518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Random</a:t>
              </a:r>
              <a:r>
                <a:rPr lang="da-DK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sampling: All positions </a:t>
              </a:r>
              <a:r>
                <a:rPr lang="da-DK" sz="14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without</a:t>
              </a:r>
              <a:r>
                <a:rPr lang="da-DK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overlap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50878" y="5583698"/>
              <a:ext cx="2125980" cy="165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549987" y="5590493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23342" y="5590493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329243" y="5590493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87260" y="5590493"/>
              <a:ext cx="127635" cy="152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93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samples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80410" y="1908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75531" y="3935569"/>
            <a:ext cx="6309379" cy="2963118"/>
            <a:chOff x="4604740" y="1013232"/>
            <a:chExt cx="6309379" cy="2963118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7207781"/>
                </p:ext>
              </p:extLst>
            </p:nvPr>
          </p:nvGraphicFramePr>
          <p:xfrm>
            <a:off x="4666750" y="1013232"/>
            <a:ext cx="3756338" cy="895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9" name="Equation" r:id="rId4" imgW="1878169" imgH="447789" progId="Equation.DSMT4">
                    <p:embed/>
                  </p:oleObj>
                </mc:Choice>
                <mc:Fallback>
                  <p:oleObj name="Equation" r:id="rId4" imgW="1878169" imgH="44778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66750" y="1013232"/>
                          <a:ext cx="3756338" cy="8955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9110420" y="1328023"/>
              <a:ext cx="1803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For all </a:t>
              </a:r>
              <a:r>
                <a:rPr lang="en-GB" i="1" dirty="0" err="1" smtClean="0"/>
                <a:t>i</a:t>
              </a:r>
              <a:r>
                <a:rPr lang="en-GB" i="1" dirty="0" smtClean="0"/>
                <a:t> </a:t>
              </a:r>
              <a:r>
                <a:rPr lang="en-GB" dirty="0" smtClean="0"/>
                <a:t>= 1 to</a:t>
              </a:r>
              <a:r>
                <a:rPr lang="en-GB" i="1" dirty="0" smtClean="0"/>
                <a:t> h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04740" y="1945025"/>
              <a:ext cx="6096000" cy="2031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i="1" dirty="0" err="1" smtClean="0"/>
                <a:t>a</a:t>
              </a:r>
              <a:r>
                <a:rPr lang="en-GB" i="1" baseline="-25000" dirty="0" err="1" smtClean="0"/>
                <a:t>i</a:t>
              </a:r>
              <a:r>
                <a:rPr lang="en-GB" i="1" baseline="-25000" dirty="0" smtClean="0"/>
                <a:t> </a:t>
              </a:r>
              <a:r>
                <a:rPr lang="en-GB" dirty="0" smtClean="0"/>
                <a:t>:	Concentration in each sample</a:t>
              </a:r>
            </a:p>
            <a:p>
              <a:r>
                <a:rPr lang="en-GB" i="1" dirty="0" err="1" smtClean="0"/>
                <a:t>i</a:t>
              </a:r>
              <a:r>
                <a:rPr lang="en-GB" i="1" dirty="0" smtClean="0"/>
                <a:t> </a:t>
              </a:r>
              <a:r>
                <a:rPr lang="en-GB" dirty="0" smtClean="0"/>
                <a:t>:</a:t>
              </a:r>
              <a:r>
                <a:rPr lang="en-GB" dirty="0"/>
                <a:t>	Start position of an increment</a:t>
              </a:r>
            </a:p>
            <a:p>
              <a:r>
                <a:rPr lang="en-GB" i="1" dirty="0" err="1"/>
                <a:t>j</a:t>
              </a:r>
              <a:r>
                <a:rPr lang="en-GB" i="1" dirty="0" err="1" smtClean="0"/>
                <a:t>max</a:t>
              </a:r>
              <a:r>
                <a:rPr lang="en-GB" i="1" dirty="0" smtClean="0"/>
                <a:t> </a:t>
              </a:r>
              <a:r>
                <a:rPr lang="en-GB" dirty="0" smtClean="0"/>
                <a:t>:</a:t>
              </a:r>
              <a:r>
                <a:rPr lang="en-GB" dirty="0"/>
                <a:t>	Width of one increment</a:t>
              </a:r>
              <a:r>
                <a:rPr lang="en-GB" i="1" dirty="0"/>
                <a:t>, </a:t>
              </a:r>
              <a:r>
                <a:rPr lang="en-GB" i="1" dirty="0" err="1"/>
                <a:t>jmax</a:t>
              </a:r>
              <a:r>
                <a:rPr lang="en-GB" i="1" dirty="0"/>
                <a:t> </a:t>
              </a:r>
              <a:r>
                <a:rPr lang="en-GB" dirty="0"/>
                <a:t>= </a:t>
              </a:r>
              <a:r>
                <a:rPr lang="en-GB" i="1" dirty="0" err="1"/>
                <a:t>xmax</a:t>
              </a:r>
              <a:r>
                <a:rPr lang="en-GB" dirty="0"/>
                <a:t>/(</a:t>
              </a:r>
              <a:r>
                <a:rPr lang="en-GB" i="1" dirty="0" err="1" smtClean="0"/>
                <a:t>ratio</a:t>
              </a:r>
              <a:r>
                <a:rPr lang="en-GB" dirty="0" err="1" smtClean="0">
                  <a:sym typeface="Symbol" panose="05050102010706020507" pitchFamily="18" charset="2"/>
                </a:rPr>
                <a:t></a:t>
              </a:r>
              <a:r>
                <a:rPr lang="en-GB" i="1" dirty="0" err="1" smtClean="0"/>
                <a:t>ni</a:t>
              </a:r>
              <a:r>
                <a:rPr lang="en-GB" dirty="0"/>
                <a:t>) </a:t>
              </a:r>
            </a:p>
            <a:p>
              <a:r>
                <a:rPr lang="en-GB" i="1" dirty="0" err="1" smtClean="0"/>
                <a:t>ni</a:t>
              </a:r>
              <a:r>
                <a:rPr lang="en-GB" i="1" dirty="0" smtClean="0"/>
                <a:t> </a:t>
              </a:r>
              <a:r>
                <a:rPr lang="en-GB" dirty="0" smtClean="0"/>
                <a:t>:</a:t>
              </a:r>
              <a:r>
                <a:rPr lang="en-GB" dirty="0"/>
                <a:t>	Number of increments</a:t>
              </a:r>
            </a:p>
            <a:p>
              <a:r>
                <a:rPr lang="en-GB" i="1" dirty="0" smtClean="0"/>
                <a:t>h </a:t>
              </a:r>
              <a:r>
                <a:rPr lang="en-GB" dirty="0" smtClean="0"/>
                <a:t>:</a:t>
              </a:r>
              <a:r>
                <a:rPr lang="en-GB" dirty="0"/>
                <a:t>	Distance between </a:t>
              </a:r>
              <a:r>
                <a:rPr lang="en-GB" dirty="0" smtClean="0"/>
                <a:t>increments, </a:t>
              </a:r>
              <a:r>
                <a:rPr lang="en-GB" i="1" dirty="0"/>
                <a:t>h</a:t>
              </a:r>
              <a:r>
                <a:rPr lang="en-GB" dirty="0"/>
                <a:t> = </a:t>
              </a:r>
              <a:r>
                <a:rPr lang="en-GB" i="1" dirty="0" err="1"/>
                <a:t>xmax</a:t>
              </a:r>
              <a:r>
                <a:rPr lang="en-GB" dirty="0"/>
                <a:t>/</a:t>
              </a:r>
              <a:r>
                <a:rPr lang="en-GB" i="1" dirty="0" err="1"/>
                <a:t>ni</a:t>
              </a:r>
              <a:endParaRPr lang="en-GB" i="1" dirty="0"/>
            </a:p>
            <a:p>
              <a:r>
                <a:rPr lang="en-GB" i="1" dirty="0" smtClean="0"/>
                <a:t>ratio </a:t>
              </a:r>
              <a:r>
                <a:rPr lang="en-GB" dirty="0" smtClean="0"/>
                <a:t>:</a:t>
              </a:r>
              <a:r>
                <a:rPr lang="en-GB" dirty="0"/>
                <a:t>	Sampling ratio, </a:t>
              </a:r>
              <a:r>
                <a:rPr lang="en-GB" i="1" dirty="0" err="1" smtClean="0"/>
                <a:t>M</a:t>
              </a:r>
              <a:r>
                <a:rPr lang="en-GB" i="1" baseline="-25000" dirty="0" err="1" smtClean="0"/>
                <a:t>Lot</a:t>
              </a:r>
              <a:r>
                <a:rPr lang="en-GB" dirty="0" smtClean="0"/>
                <a:t>/</a:t>
              </a:r>
              <a:r>
                <a:rPr lang="en-GB" i="1" dirty="0" err="1" smtClean="0"/>
                <a:t>M</a:t>
              </a:r>
              <a:r>
                <a:rPr lang="en-GB" i="1" baseline="-25000" dirty="0" err="1" smtClean="0"/>
                <a:t>Sample</a:t>
              </a:r>
              <a:endParaRPr lang="en-GB" i="1" baseline="-25000" dirty="0"/>
            </a:p>
            <a:p>
              <a:r>
                <a:rPr lang="en-GB" dirty="0"/>
                <a:t> 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45" y="1252989"/>
            <a:ext cx="2525030" cy="56050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531" y="718723"/>
            <a:ext cx="5748001" cy="31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of results from SU and variographic analysis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9651" y="1483360"/>
            <a:ext cx="10355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</a:t>
            </a:r>
            <a:r>
              <a:rPr lang="en-GB" b="1" dirty="0" smtClean="0"/>
              <a:t>random systematic sampling </a:t>
            </a:r>
            <a:r>
              <a:rPr lang="en-GB" dirty="0" smtClean="0"/>
              <a:t>uncertainties predicted from variogram are not correct in case of: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Trends in data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Cyclic variations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Low nugget effects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Non-stationarity of standard deviation in input data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1653" y="5696665"/>
            <a:ext cx="1116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</a:t>
            </a:r>
            <a:r>
              <a:rPr lang="en-GB" b="1" dirty="0" smtClean="0"/>
              <a:t>SU</a:t>
            </a:r>
            <a:r>
              <a:rPr lang="en-GB" dirty="0" smtClean="0"/>
              <a:t> is calculated the whole length of the data, all samples in the input have the same weight, i.e. </a:t>
            </a:r>
          </a:p>
          <a:p>
            <a:r>
              <a:rPr lang="en-GB" b="1" dirty="0" smtClean="0"/>
              <a:t>with the same probability in accordance with the fundamental sampling principle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9651" y="3034447"/>
            <a:ext cx="1071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</a:t>
            </a:r>
            <a:r>
              <a:rPr lang="en-GB" b="1" dirty="0" smtClean="0"/>
              <a:t>stratified random sampling, random sampling </a:t>
            </a:r>
            <a:r>
              <a:rPr lang="en-GB" dirty="0" smtClean="0"/>
              <a:t>and</a:t>
            </a:r>
            <a:r>
              <a:rPr lang="en-GB" b="1" dirty="0" smtClean="0"/>
              <a:t> single increment sampling</a:t>
            </a:r>
            <a:r>
              <a:rPr lang="en-GB" dirty="0" smtClean="0"/>
              <a:t>, uncertainties predicted from </a:t>
            </a:r>
            <a:r>
              <a:rPr lang="en-GB" dirty="0" err="1" smtClean="0"/>
              <a:t>variograms</a:t>
            </a:r>
            <a:r>
              <a:rPr lang="en-GB" dirty="0" smtClean="0"/>
              <a:t> are correct (apart from point 4).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88965" y="3728958"/>
            <a:ext cx="11089798" cy="1835785"/>
            <a:chOff x="588965" y="3728958"/>
            <a:chExt cx="11089798" cy="1835785"/>
          </a:xfrm>
        </p:grpSpPr>
        <p:sp>
          <p:nvSpPr>
            <p:cNvPr id="6" name="TextBox 5"/>
            <p:cNvSpPr txBox="1"/>
            <p:nvPr/>
          </p:nvSpPr>
          <p:spPr>
            <a:xfrm>
              <a:off x="6786089" y="3774460"/>
              <a:ext cx="48926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For variograms the samples in the centre of the input contributes with the double weight of the samples at the end of the data.</a:t>
              </a:r>
            </a:p>
            <a:p>
              <a:endParaRPr lang="en-GB" dirty="0" smtClean="0"/>
            </a:p>
            <a:p>
              <a:r>
                <a:rPr lang="en-GB" dirty="0" smtClean="0"/>
                <a:t>Unfortunately SU can newer have the same weights as </a:t>
              </a:r>
              <a:r>
                <a:rPr lang="en-GB" dirty="0" err="1" smtClean="0"/>
                <a:t>variograms</a:t>
              </a:r>
              <a:endParaRPr lang="en-GB" dirty="0"/>
            </a:p>
          </p:txBody>
        </p:sp>
        <p:pic>
          <p:nvPicPr>
            <p:cNvPr id="9" name="Picture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65" y="3728958"/>
              <a:ext cx="6119495" cy="1835785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3004284" y="2309177"/>
            <a:ext cx="6507577" cy="633376"/>
            <a:chOff x="3004284" y="2309177"/>
            <a:chExt cx="6507577" cy="633376"/>
          </a:xfrm>
        </p:grpSpPr>
        <p:sp>
          <p:nvSpPr>
            <p:cNvPr id="11" name="TextBox 10"/>
            <p:cNvSpPr txBox="1"/>
            <p:nvPr/>
          </p:nvSpPr>
          <p:spPr>
            <a:xfrm>
              <a:off x="3004284" y="2309177"/>
              <a:ext cx="3781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(See  the poster </a:t>
              </a:r>
              <a:r>
                <a:rPr lang="en-GB" i="1" dirty="0" smtClean="0"/>
                <a:t>Applications of SU)</a:t>
              </a:r>
              <a:endParaRPr lang="en-GB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02942" y="2573221"/>
              <a:ext cx="3308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(See  supplementary materials)</a:t>
              </a:r>
              <a:endParaRPr lang="en-GB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18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 vs variograms – effect of trends in data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78700" y="4527479"/>
            <a:ext cx="2285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stratified random and random sampling the results from SU and variograms are almost identical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778700" y="2972236"/>
            <a:ext cx="2248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 for random systematic sampling  is very sensitive to even small cyclic variations in data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78700" y="1139996"/>
            <a:ext cx="2113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results from the </a:t>
            </a:r>
            <a:r>
              <a:rPr lang="en-US" dirty="0" err="1"/>
              <a:t>variogram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to be too low for small </a:t>
            </a:r>
            <a:r>
              <a:rPr lang="en-US" i="1" dirty="0"/>
              <a:t>Ni</a:t>
            </a:r>
            <a:r>
              <a:rPr lang="en-US" dirty="0"/>
              <a:t>. The reason for this is </a:t>
            </a:r>
            <a:r>
              <a:rPr lang="en-US" dirty="0" smtClean="0"/>
              <a:t>trend in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37209" y="6385691"/>
            <a:ext cx="245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Data from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Pitard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1998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5" y="1194165"/>
            <a:ext cx="4511431" cy="27800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124" y="1194164"/>
            <a:ext cx="4505334" cy="27800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62" y="4017682"/>
            <a:ext cx="4505334" cy="2773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390" y="4017682"/>
            <a:ext cx="450533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 vs variograms – without trends in data (slope </a:t>
            </a:r>
            <a:r>
              <a:rPr lang="en-GB" i="1" dirty="0" smtClean="0"/>
              <a:t>f(x) </a:t>
            </a:r>
            <a:r>
              <a:rPr lang="en-GB" dirty="0" smtClean="0"/>
              <a:t>= 0)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68" y="1194516"/>
            <a:ext cx="9096020" cy="2780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68" y="4355999"/>
            <a:ext cx="4522842" cy="1837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0801" y="4351203"/>
            <a:ext cx="475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Without trends in data SU and variograms give essentially the same results for all sampling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 vs variograms – effect of cyclic variations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24/05/2022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5" y="1485900"/>
            <a:ext cx="9118800" cy="2779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375" y="4807992"/>
            <a:ext cx="1144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numeric double integration of the variogram is intended to remove noise, but unfortunately it also levels out cyclic </a:t>
            </a:r>
            <a:r>
              <a:rPr lang="en-US" dirty="0" smtClean="0"/>
              <a:t>variations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7375" y="4265137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Cyclic variation with a period of </a:t>
            </a:r>
            <a:r>
              <a:rPr lang="en-GB" i="1" dirty="0" smtClean="0"/>
              <a:t>j  </a:t>
            </a:r>
            <a:r>
              <a:rPr lang="en-GB" dirty="0" smtClean="0"/>
              <a:t>= 6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87375" y="1485900"/>
            <a:ext cx="11595119" cy="4788277"/>
            <a:chOff x="587375" y="1485900"/>
            <a:chExt cx="11595119" cy="4788277"/>
          </a:xfrm>
        </p:grpSpPr>
        <p:grpSp>
          <p:nvGrpSpPr>
            <p:cNvPr id="11" name="Group 10"/>
            <p:cNvGrpSpPr/>
            <p:nvPr/>
          </p:nvGrpSpPr>
          <p:grpSpPr>
            <a:xfrm>
              <a:off x="587375" y="1485900"/>
              <a:ext cx="11595119" cy="4788277"/>
              <a:chOff x="587375" y="1485900"/>
              <a:chExt cx="11595119" cy="47882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2669" y="1485900"/>
                <a:ext cx="2409825" cy="255746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87375" y="5627846"/>
                <a:ext cx="11091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Sampling </a:t>
                </a:r>
                <a:r>
                  <a:rPr lang="en-US" dirty="0"/>
                  <a:t>with a period equal to that of the signal </a:t>
                </a:r>
                <a:r>
                  <a:rPr lang="en-US" dirty="0" smtClean="0"/>
                  <a:t>will </a:t>
                </a:r>
                <a:r>
                  <a:rPr lang="en-US" dirty="0"/>
                  <a:t>give a maximum variation of the mean (</a:t>
                </a:r>
                <a:r>
                  <a:rPr lang="en-US" i="1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>
                    <a:solidFill>
                      <a:srgbClr val="FF0000"/>
                    </a:solidFill>
                  </a:rPr>
                  <a:t> = 6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FF0000"/>
                    </a:solidFill>
                  </a:rPr>
                  <a:t>12 </a:t>
                </a:r>
                <a:r>
                  <a:rPr lang="en-US" dirty="0"/>
                  <a:t>corresponding to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Ni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= 8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FF0000"/>
                    </a:solidFill>
                  </a:rPr>
                  <a:t>4</a:t>
                </a:r>
                <a:r>
                  <a:rPr lang="en-US" dirty="0"/>
                  <a:t>), exactly as seen in the SU </a:t>
                </a:r>
                <a:r>
                  <a:rPr lang="en-US" dirty="0" smtClean="0"/>
                  <a:t>predictions</a:t>
                </a:r>
                <a:endParaRPr lang="en-GB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9929191" y="3101009"/>
              <a:ext cx="2057400" cy="23853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929191" y="2656439"/>
              <a:ext cx="2057400" cy="23853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1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ENG_full.potx" id="{AE464B2D-5BAC-41C9-BF99-E20D9E854FD9}" vid="{745332A1-6632-41B5-A111-30A72D4EE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16x9_ENG_full</Template>
  <TotalTime>0</TotalTime>
  <Words>1370</Words>
  <Application>Microsoft Office PowerPoint</Application>
  <PresentationFormat>Widescreen</PresentationFormat>
  <Paragraphs>230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Helvetica 45 Light</vt:lpstr>
      <vt:lpstr>Microsoft New Tai Lue</vt:lpstr>
      <vt:lpstr>Monotype Corsiva</vt:lpstr>
      <vt:lpstr>Symbol</vt:lpstr>
      <vt:lpstr>Tahoma</vt:lpstr>
      <vt:lpstr>Times New Roman</vt:lpstr>
      <vt:lpstr>Wingdings</vt:lpstr>
      <vt:lpstr>Brugerdefineret design</vt:lpstr>
      <vt:lpstr>Equation</vt:lpstr>
      <vt:lpstr>PowerPoint Presentation</vt:lpstr>
      <vt:lpstr>The Sampling Uncertainty SU </vt:lpstr>
      <vt:lpstr>The  Sampling Uncertainty SU</vt:lpstr>
      <vt:lpstr>Potential samples</vt:lpstr>
      <vt:lpstr>Potential samples</vt:lpstr>
      <vt:lpstr>Comparison of results from SU and variographic analysis</vt:lpstr>
      <vt:lpstr>SU vs variograms – effect of trends in data</vt:lpstr>
      <vt:lpstr>SU vs variograms – without trends in data (slope f(x) = 0)</vt:lpstr>
      <vt:lpstr>SU vs variograms – effect of cyclic variations</vt:lpstr>
      <vt:lpstr>SU vs variograms – effect of cyclic variations</vt:lpstr>
      <vt:lpstr>SU for composite sampling 1 </vt:lpstr>
      <vt:lpstr>SU for 2-dimensional sampling</vt:lpstr>
      <vt:lpstr>SU for 2-dimensional sampling</vt:lpstr>
      <vt:lpstr>The Correct Sampling Uncertainty – FSU, GSE and SU</vt:lpstr>
      <vt:lpstr>Estimation of GSE or TSE by SU</vt:lpstr>
      <vt:lpstr>Conclusion</vt:lpstr>
      <vt:lpstr>Conclusion – Effects of segregation</vt:lpstr>
      <vt:lpstr>Excel spreadsheets for SU, FSU and the extended Gy’s formula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2022-03-22T08:33:05Z</dcterms:created>
  <dcterms:modified xsi:type="dcterms:W3CDTF">2022-05-24T10:25:08Z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