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27"/>
  </p:notesMasterIdLst>
  <p:handoutMasterIdLst>
    <p:handoutMasterId r:id="rId28"/>
  </p:handoutMasterIdLst>
  <p:sldIdLst>
    <p:sldId id="261" r:id="rId2"/>
    <p:sldId id="262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88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1030">
          <p15:clr>
            <a:srgbClr val="A4A3A4"/>
          </p15:clr>
        </p15:guide>
        <p15:guide id="5" pos="7312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5" autoAdjust="0"/>
    <p:restoredTop sz="94630" autoAdjust="0"/>
  </p:normalViewPr>
  <p:slideViewPr>
    <p:cSldViewPr snapToGrid="0" showGuides="1">
      <p:cViewPr varScale="1">
        <p:scale>
          <a:sx n="103" d="100"/>
          <a:sy n="103" d="100"/>
        </p:scale>
        <p:origin x="70" y="782"/>
      </p:cViewPr>
      <p:guideLst>
        <p:guide orient="horz" pos="936"/>
        <p:guide orient="horz" pos="391"/>
        <p:guide orient="horz" pos="3974"/>
        <p:guide orient="horz" pos="1030"/>
        <p:guide pos="7312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7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24/05/2022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89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356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34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895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28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09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25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754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246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87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934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826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548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759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966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292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74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09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44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59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815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30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63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15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://image.ku.dk/lightbox/211/13407586855728741badb20/" TargetMode="External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51B3894-1A27-474F-B850-4D19BD66A348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A63A-195F-4E5C-807F-EC3E378B62DA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3916-CE1E-4939-B417-902161F0D6C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  <a:br>
              <a:rPr lang="en-GB" dirty="0"/>
            </a:br>
            <a: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  <a:t/>
            </a: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2958-03A2-4F19-961A-7F5FB9224D6C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3520-C84B-4D2B-928A-908E0656260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A368-D880-47DA-A0D7-DBD567C7149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AF43-1202-426F-86D9-1103B3A8C111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66C6-A1D4-4BB6-B61E-6364AC795043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35EA-AC5E-4877-A18B-61505BAEB1C8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78A3-87BB-4F17-9C03-F753FCD936D6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EA612452-9420-4860-8BE2-68A6A50F390E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CFF0-9A20-4133-8B37-19DE66F899A5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80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8556FC4-408D-434F-B806-6794C0731CE5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B8667F9C-DFC5-443F-A824-0B82CD2392C2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595076C-D7DF-438D-8F3B-019473C5CBB5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1A8FE306-C2F6-4A57-9B1E-3808C70DCDF2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6EBD-A59D-4A63-8430-010EAF79E64E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2</a:t>
            </a:r>
          </a:p>
          <a:p>
            <a:pPr lvl="2"/>
            <a:r>
              <a:rPr lang="en-GB" dirty="0" smtClean="0"/>
              <a:t>3</a:t>
            </a:r>
          </a:p>
          <a:p>
            <a:pPr lvl="3"/>
            <a:r>
              <a:rPr lang="en-GB" dirty="0" smtClean="0"/>
              <a:t>4</a:t>
            </a:r>
          </a:p>
          <a:p>
            <a:pPr lvl="4"/>
            <a:r>
              <a:rPr lang="en-GB" dirty="0" smtClean="0"/>
              <a:t>5</a:t>
            </a:r>
          </a:p>
          <a:p>
            <a:pPr lvl="5"/>
            <a:r>
              <a:rPr lang="en-GB" dirty="0" smtClean="0"/>
              <a:t>6</a:t>
            </a:r>
          </a:p>
          <a:p>
            <a:pPr lvl="6"/>
            <a:r>
              <a:rPr lang="en-GB" dirty="0" smtClean="0"/>
              <a:t>7</a:t>
            </a:r>
          </a:p>
          <a:p>
            <a:pPr lvl="7"/>
            <a:r>
              <a:rPr lang="en-GB" dirty="0" smtClean="0"/>
              <a:t>8</a:t>
            </a:r>
          </a:p>
          <a:p>
            <a:pPr lvl="8"/>
            <a:r>
              <a:rPr lang="en-GB" dirty="0" smtClean="0"/>
              <a:t>9</a:t>
            </a:r>
            <a:endParaRPr lang="en-GB" dirty="0"/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2039412-A1D7-4F56-B074-5441266AA9AA}" type="datetime1">
              <a:rPr lang="en-GB" smtClean="0"/>
              <a:t>24/05/2022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4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53.emf"/><Relationship Id="rId5" Type="http://schemas.openxmlformats.org/officeDocument/2006/relationships/image" Target="../media/image49.wmf"/><Relationship Id="rId10" Type="http://schemas.openxmlformats.org/officeDocument/2006/relationships/image" Target="../media/image52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5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wmf"/><Relationship Id="rId10" Type="http://schemas.openxmlformats.org/officeDocument/2006/relationships/image" Target="../media/image59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e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wmf"/><Relationship Id="rId10" Type="http://schemas.openxmlformats.org/officeDocument/2006/relationships/image" Target="../media/image2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8.emf"/><Relationship Id="rId4" Type="http://schemas.openxmlformats.org/officeDocument/2006/relationships/image" Target="../media/image39.pn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374" y="2201961"/>
            <a:ext cx="5066080" cy="793375"/>
          </a:xfrm>
        </p:spPr>
        <p:txBody>
          <a:bodyPr/>
          <a:lstStyle/>
          <a:p>
            <a:r>
              <a:rPr lang="en-US" dirty="0"/>
              <a:t>The extended </a:t>
            </a:r>
            <a:r>
              <a:rPr lang="en-US" dirty="0" err="1"/>
              <a:t>Gy’s</a:t>
            </a:r>
            <a:r>
              <a:rPr lang="en-US" dirty="0"/>
              <a:t> formula and the segregation </a:t>
            </a:r>
            <a:r>
              <a:rPr lang="en-US" dirty="0" smtClean="0"/>
              <a:t>paradox, and the Fundamental Sampling Uncertainty (FSU)</a:t>
            </a:r>
            <a:endParaRPr lang="da-DK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7374" y="3697941"/>
            <a:ext cx="4946649" cy="1492990"/>
          </a:xfrm>
        </p:spPr>
        <p:txBody>
          <a:bodyPr/>
          <a:lstStyle/>
          <a:p>
            <a:r>
              <a:rPr lang="da-DK" dirty="0"/>
              <a:t>Bo </a:t>
            </a:r>
            <a:r>
              <a:rPr lang="da-DK" dirty="0" smtClean="0"/>
              <a:t>Svensmark</a:t>
            </a:r>
            <a:endParaRPr lang="da-DK" dirty="0"/>
          </a:p>
          <a:p>
            <a:r>
              <a:rPr lang="da-DK" sz="1600" dirty="0" err="1"/>
              <a:t>Assoc</a:t>
            </a:r>
            <a:r>
              <a:rPr lang="da-DK" sz="1600" dirty="0"/>
              <a:t>. Prof. </a:t>
            </a:r>
            <a:r>
              <a:rPr lang="da-DK" sz="1600" dirty="0" smtClean="0"/>
              <a:t>emeritus</a:t>
            </a:r>
            <a:r>
              <a:rPr lang="da-DK" sz="1600" dirty="0"/>
              <a:t>, </a:t>
            </a:r>
            <a:r>
              <a:rPr lang="da-DK" sz="1600" dirty="0" err="1"/>
              <a:t>Ph.D.</a:t>
            </a:r>
            <a:endParaRPr lang="da-DK" sz="1600" dirty="0"/>
          </a:p>
          <a:p>
            <a:endParaRPr lang="da-DK" sz="1600" dirty="0" smtClean="0"/>
          </a:p>
          <a:p>
            <a:r>
              <a:rPr lang="da-DK" sz="1400" dirty="0" err="1" smtClean="0"/>
              <a:t>Analytical</a:t>
            </a:r>
            <a:r>
              <a:rPr lang="da-DK" sz="1400" dirty="0" smtClean="0"/>
              <a:t> </a:t>
            </a:r>
            <a:r>
              <a:rPr lang="da-DK" sz="1400" dirty="0" err="1"/>
              <a:t>Chemistry</a:t>
            </a:r>
            <a:r>
              <a:rPr lang="da-DK" sz="1400" dirty="0"/>
              <a:t>, </a:t>
            </a:r>
          </a:p>
          <a:p>
            <a:r>
              <a:rPr lang="da-DK" sz="1400" dirty="0" err="1"/>
              <a:t>Environmental</a:t>
            </a:r>
            <a:r>
              <a:rPr lang="da-DK" sz="1400" dirty="0"/>
              <a:t> </a:t>
            </a:r>
            <a:r>
              <a:rPr lang="da-DK" sz="1400" dirty="0" err="1"/>
              <a:t>Chemistry</a:t>
            </a:r>
            <a:r>
              <a:rPr lang="da-DK" sz="1400" dirty="0"/>
              <a:t> and </a:t>
            </a:r>
            <a:r>
              <a:rPr lang="da-DK" sz="1400" dirty="0" err="1"/>
              <a:t>Physics</a:t>
            </a:r>
            <a:endParaRPr lang="da-DK" sz="1400" dirty="0"/>
          </a:p>
          <a:p>
            <a:r>
              <a:rPr lang="da-DK" sz="1400" dirty="0" smtClean="0"/>
              <a:t>Department </a:t>
            </a:r>
            <a:r>
              <a:rPr lang="da-DK" sz="1400" dirty="0"/>
              <a:t>of Plant- and </a:t>
            </a:r>
            <a:r>
              <a:rPr lang="da-DK" sz="1400" dirty="0" err="1"/>
              <a:t>Environmental</a:t>
            </a:r>
            <a:r>
              <a:rPr lang="da-DK" sz="1400" dirty="0"/>
              <a:t> Science 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87375" y="1020201"/>
            <a:ext cx="4946649" cy="1090988"/>
          </a:xfrm>
        </p:spPr>
        <p:txBody>
          <a:bodyPr/>
          <a:lstStyle/>
          <a:p>
            <a:r>
              <a:rPr lang="en-US" dirty="0"/>
              <a:t>Extensions to the Theory of </a:t>
            </a:r>
            <a:r>
              <a:rPr lang="en-US" dirty="0" smtClean="0"/>
              <a:t>Sampling 1 </a:t>
            </a:r>
            <a:endParaRPr lang="da-DK" dirty="0"/>
          </a:p>
          <a:p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A5D2-2426-4AED-8EAE-579EFD31C46A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155" y="691815"/>
            <a:ext cx="4890604" cy="3264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55" y="4650862"/>
            <a:ext cx="3166537" cy="1514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19640"/>
          <a:stretch/>
        </p:blipFill>
        <p:spPr>
          <a:xfrm>
            <a:off x="9580281" y="4654490"/>
            <a:ext cx="1563806" cy="15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 experiment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8964" y="1589501"/>
            <a:ext cx="92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Sampling 125 g with </a:t>
            </a:r>
            <a:r>
              <a:rPr lang="en-GB" dirty="0"/>
              <a:t>a Riffle splitter with 18 chutes </a:t>
            </a:r>
            <a:r>
              <a:rPr lang="en-GB" dirty="0" smtClean="0"/>
              <a:t>from 1000 g of the following mixtures: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431" y="2128874"/>
            <a:ext cx="8926830" cy="3835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964" y="5830099"/>
            <a:ext cx="454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Plastic, Glass and Steel are spherical balls with a diameter of 6 mm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132828" y="5830099"/>
            <a:ext cx="4765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‘analyzed’ by careful sieving using a 4 mm, a 2 mm and a 1 mm sieve and weighting of the 3 or 4 fractions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913" y="2128874"/>
            <a:ext cx="4605071" cy="30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 results (</a:t>
            </a:r>
            <a:r>
              <a:rPr lang="en-GB" i="1" dirty="0" smtClean="0"/>
              <a:t>n</a:t>
            </a:r>
            <a:r>
              <a:rPr lang="en-GB" dirty="0" smtClean="0"/>
              <a:t> = 8)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98979" y="1422449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Very good agreement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6146" y="5405131"/>
            <a:ext cx="4156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#8: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Good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</a:t>
            </a:r>
            <a:r>
              <a:rPr lang="en-GB" i="1" dirty="0" smtClean="0"/>
              <a:t>s(</a:t>
            </a:r>
            <a:r>
              <a:rPr lang="en-GB" i="1" dirty="0" err="1" smtClean="0"/>
              <a:t>obs</a:t>
            </a:r>
            <a:r>
              <a:rPr lang="en-GB" i="1" dirty="0" smtClean="0"/>
              <a:t>) </a:t>
            </a:r>
            <a:r>
              <a:rPr lang="en-GB" dirty="0" smtClean="0"/>
              <a:t>slightly higher due to GSE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536382" y="5731232"/>
            <a:ext cx="406259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experiments strongly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supports the validity of the extended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Gy’s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382" y="1422449"/>
            <a:ext cx="3931920" cy="89535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36382" y="2373147"/>
            <a:ext cx="9607705" cy="948505"/>
            <a:chOff x="1536382" y="2373147"/>
            <a:chExt cx="9607705" cy="948505"/>
          </a:xfrm>
        </p:grpSpPr>
        <p:sp>
          <p:nvSpPr>
            <p:cNvPr id="9" name="TextBox 8"/>
            <p:cNvSpPr txBox="1"/>
            <p:nvPr/>
          </p:nvSpPr>
          <p:spPr>
            <a:xfrm>
              <a:off x="5598979" y="2373147"/>
              <a:ext cx="55451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Very good agreement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All standard deviations increases app. as expected</a:t>
              </a:r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382" y="2426302"/>
              <a:ext cx="3931920" cy="89535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536382" y="3395224"/>
            <a:ext cx="9359240" cy="930281"/>
            <a:chOff x="1536382" y="3395224"/>
            <a:chExt cx="9359240" cy="930281"/>
          </a:xfrm>
        </p:grpSpPr>
        <p:sp>
          <p:nvSpPr>
            <p:cNvPr id="11" name="TextBox 10"/>
            <p:cNvSpPr txBox="1"/>
            <p:nvPr/>
          </p:nvSpPr>
          <p:spPr>
            <a:xfrm>
              <a:off x="5598979" y="3395224"/>
              <a:ext cx="5296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Very good agreement except for sand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Note that </a:t>
              </a:r>
              <a:r>
                <a:rPr lang="en-GB" i="1" dirty="0" smtClean="0"/>
                <a:t>s(</a:t>
              </a:r>
              <a:r>
                <a:rPr lang="en-GB" i="1" dirty="0" err="1" smtClean="0"/>
                <a:t>obs</a:t>
              </a:r>
              <a:r>
                <a:rPr lang="en-GB" i="1" dirty="0" smtClean="0"/>
                <a:t>) </a:t>
              </a:r>
              <a:r>
                <a:rPr lang="en-GB" dirty="0" smtClean="0"/>
                <a:t>&lt; </a:t>
              </a:r>
              <a:r>
                <a:rPr lang="en-GB" i="1" dirty="0" smtClean="0"/>
                <a:t>s(Predicted)</a:t>
              </a:r>
              <a:r>
                <a:rPr lang="en-GB" dirty="0" smtClean="0"/>
                <a:t>, except for sand</a:t>
              </a:r>
              <a:endParaRPr lang="en-GB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6382" y="3430155"/>
              <a:ext cx="3931920" cy="89535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36382" y="4398000"/>
            <a:ext cx="8774143" cy="1224728"/>
            <a:chOff x="1536382" y="4398000"/>
            <a:chExt cx="8774143" cy="1224728"/>
          </a:xfrm>
        </p:grpSpPr>
        <p:sp>
          <p:nvSpPr>
            <p:cNvPr id="15" name="TextBox 14"/>
            <p:cNvSpPr txBox="1"/>
            <p:nvPr/>
          </p:nvSpPr>
          <p:spPr>
            <a:xfrm>
              <a:off x="5598979" y="4398000"/>
              <a:ext cx="47115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For #7: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Very good agreement for barley and steel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For sand </a:t>
              </a:r>
              <a:r>
                <a:rPr lang="en-GB" i="1" dirty="0" smtClean="0"/>
                <a:t>s(</a:t>
              </a:r>
              <a:r>
                <a:rPr lang="en-GB" i="1" dirty="0" err="1" smtClean="0"/>
                <a:t>obs</a:t>
              </a:r>
              <a:r>
                <a:rPr lang="en-GB" i="1" dirty="0" smtClean="0"/>
                <a:t>) &gt;&gt; s(predicted)</a:t>
              </a:r>
              <a:endParaRPr lang="en-GB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6382" y="4434008"/>
              <a:ext cx="3931920" cy="1188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2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example: Soil sampling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61216" y="1287811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Soil </a:t>
            </a:r>
            <a:r>
              <a:rPr lang="en-GB" dirty="0" err="1" smtClean="0"/>
              <a:t>parmeters</a:t>
            </a:r>
            <a:r>
              <a:rPr lang="en-GB" baseline="30000" dirty="0" smtClean="0"/>
              <a:t>*</a:t>
            </a:r>
            <a:endParaRPr lang="en-GB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61216" y="6223835"/>
            <a:ext cx="1065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GB" sz="1400" baseline="30000" dirty="0" smtClean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Texture from: </a:t>
            </a:r>
            <a:r>
              <a:rPr lang="en-GB" sz="1400" dirty="0" err="1" smtClean="0">
                <a:solidFill>
                  <a:schemeClr val="bg1">
                    <a:lumMod val="65000"/>
                  </a:schemeClr>
                </a:solidFill>
              </a:rPr>
              <a:t>Styrishave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 et al.,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The Spatial Heterogeneity of Polycyclic Aromatic Hydrocarbons in Soil Depends on Their 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</a:rPr>
              <a:t>Physico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-chemical Properties, Water Air Soil 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</a:rPr>
              <a:t>Pollut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. 223 (2012)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969-977,   except that gravel with d&gt;0.2 mm is excluded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8053" y="1635125"/>
            <a:ext cx="58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Q2: The sizes in the texture is the maximum size of the class. Which size should be used in the formula?</a:t>
            </a:r>
          </a:p>
          <a:p>
            <a:r>
              <a:rPr lang="en-GB" i="1" dirty="0" smtClean="0"/>
              <a:t>(d = </a:t>
            </a:r>
            <a:r>
              <a:rPr lang="en-GB" i="1" dirty="0" err="1" smtClean="0"/>
              <a:t>d</a:t>
            </a:r>
            <a:r>
              <a:rPr lang="en-GB" i="1" baseline="-25000" dirty="0" err="1" smtClean="0"/>
              <a:t>max</a:t>
            </a:r>
            <a:r>
              <a:rPr lang="en-GB" i="1" baseline="-25000" dirty="0"/>
              <a:t> </a:t>
            </a:r>
            <a:r>
              <a:rPr lang="en-GB" dirty="0" smtClean="0"/>
              <a:t>would give too high variance</a:t>
            </a:r>
            <a:r>
              <a:rPr lang="en-GB" i="1" dirty="0" smtClean="0"/>
              <a:t>)</a:t>
            </a:r>
            <a:endParaRPr lang="en-GB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49488" y="2634814"/>
            <a:ext cx="58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A2: Use the mass average mass of the fragments</a:t>
            </a:r>
          </a:p>
          <a:p>
            <a:r>
              <a:rPr lang="en-GB" i="1" dirty="0" smtClean="0"/>
              <a:t>(</a:t>
            </a:r>
            <a:r>
              <a:rPr lang="en-GB" i="1" dirty="0" err="1" smtClean="0"/>
              <a:t>d</a:t>
            </a:r>
            <a:r>
              <a:rPr lang="en-GB" i="1" baseline="-25000" dirty="0" err="1" smtClean="0"/>
              <a:t>n</a:t>
            </a:r>
            <a:r>
              <a:rPr lang="en-GB" dirty="0" smtClean="0"/>
              <a:t>: nominal diameter of class</a:t>
            </a:r>
            <a:r>
              <a:rPr lang="en-GB" i="1" dirty="0" smtClean="0"/>
              <a:t> k</a:t>
            </a:r>
            <a:r>
              <a:rPr lang="en-GB" dirty="0" smtClean="0"/>
              <a:t>, cm</a:t>
            </a:r>
            <a:r>
              <a:rPr lang="en-GB" i="1" dirty="0" smtClean="0"/>
              <a:t>)</a:t>
            </a:r>
            <a:endParaRPr lang="en-GB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539113" y="4379030"/>
            <a:ext cx="4887992" cy="1603786"/>
            <a:chOff x="539113" y="4379030"/>
            <a:chExt cx="4887992" cy="1603786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6858386"/>
                </p:ext>
              </p:extLst>
            </p:nvPr>
          </p:nvGraphicFramePr>
          <p:xfrm>
            <a:off x="3688398" y="4379030"/>
            <a:ext cx="1370012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8" name="Equation" r:id="rId4" imgW="914400" imgH="507960" progId="Equation.DSMT4">
                    <p:embed/>
                  </p:oleObj>
                </mc:Choice>
                <mc:Fallback>
                  <p:oleObj name="Equation" r:id="rId4" imgW="91440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88398" y="4379030"/>
                          <a:ext cx="1370012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561216" y="4654343"/>
              <a:ext cx="2807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The </a:t>
              </a:r>
              <a:r>
                <a:rPr lang="en-GB" dirty="0" err="1" smtClean="0"/>
                <a:t>granulometric</a:t>
              </a:r>
              <a:r>
                <a:rPr lang="en-GB" dirty="0" smtClean="0"/>
                <a:t> factor:</a:t>
              </a:r>
              <a:endParaRPr lang="en-GB" dirty="0"/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7345412"/>
                </p:ext>
              </p:extLst>
            </p:nvPr>
          </p:nvGraphicFramePr>
          <p:xfrm>
            <a:off x="3672918" y="5220816"/>
            <a:ext cx="1754187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09" name="Equation" r:id="rId6" imgW="1168200" imgH="507960" progId="Equation.DSMT4">
                    <p:embed/>
                  </p:oleObj>
                </mc:Choice>
                <mc:Fallback>
                  <p:oleObj name="Equation" r:id="rId6" imgW="116820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72918" y="5220816"/>
                          <a:ext cx="1754187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539113" y="5392059"/>
              <a:ext cx="2199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Combination gives:</a:t>
              </a:r>
              <a:endParaRPr lang="en-GB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8963" y="3557975"/>
            <a:ext cx="11642922" cy="923330"/>
            <a:chOff x="588963" y="3557975"/>
            <a:chExt cx="11642922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588963" y="3595788"/>
              <a:ext cx="6189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For a uniform distribution of diameters, the nominal diameter of a class is calculated by simple integration: </a:t>
              </a:r>
              <a:endParaRPr lang="en-GB" dirty="0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922511"/>
                </p:ext>
              </p:extLst>
            </p:nvPr>
          </p:nvGraphicFramePr>
          <p:xfrm>
            <a:off x="6381750" y="3559175"/>
            <a:ext cx="3600450" cy="760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10" name="Equation" r:id="rId8" imgW="2400120" imgH="507960" progId="Equation.DSMT4">
                    <p:embed/>
                  </p:oleObj>
                </mc:Choice>
                <mc:Fallback>
                  <p:oleObj name="Equation" r:id="rId8" imgW="240012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381750" y="3559175"/>
                          <a:ext cx="3600450" cy="760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10056289" y="3557975"/>
              <a:ext cx="21755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err="1" smtClean="0"/>
                <a:t>d</a:t>
              </a:r>
              <a:r>
                <a:rPr lang="en-GB" i="1" baseline="-25000" dirty="0" err="1" smtClean="0"/>
                <a:t>k</a:t>
              </a:r>
              <a:r>
                <a:rPr lang="en-GB" i="1" baseline="-25000" dirty="0" smtClean="0"/>
                <a:t> </a:t>
              </a:r>
              <a:r>
                <a:rPr lang="en-GB" dirty="0" smtClean="0"/>
                <a:t>: Upper diameter</a:t>
              </a:r>
            </a:p>
            <a:p>
              <a:r>
                <a:rPr lang="en-GB" i="1" dirty="0" smtClean="0"/>
                <a:t>d</a:t>
              </a:r>
              <a:r>
                <a:rPr lang="en-GB" i="1" baseline="-25000" dirty="0" smtClean="0"/>
                <a:t>l  </a:t>
              </a:r>
              <a:r>
                <a:rPr lang="en-GB" dirty="0" smtClean="0"/>
                <a:t>: Lower diameter</a:t>
              </a:r>
            </a:p>
            <a:p>
              <a:endParaRPr lang="en-GB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00551" y="5296670"/>
            <a:ext cx="469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 that for </a:t>
            </a:r>
            <a:r>
              <a:rPr lang="en-GB" i="1" dirty="0" err="1" smtClean="0"/>
              <a:t>d</a:t>
            </a:r>
            <a:r>
              <a:rPr lang="en-GB" i="1" baseline="-25000" dirty="0" err="1" smtClean="0"/>
              <a:t>k</a:t>
            </a:r>
            <a:r>
              <a:rPr lang="en-GB" dirty="0" smtClean="0"/>
              <a:t> &gt;&gt;</a:t>
            </a:r>
            <a:r>
              <a:rPr lang="en-GB" i="1" dirty="0" smtClean="0"/>
              <a:t>d</a:t>
            </a:r>
            <a:r>
              <a:rPr lang="en-GB" i="1" baseline="-25000" dirty="0" smtClean="0"/>
              <a:t>l</a:t>
            </a:r>
            <a:r>
              <a:rPr lang="en-GB" baseline="-25000" dirty="0" smtClean="0"/>
              <a:t> </a:t>
            </a:r>
            <a:r>
              <a:rPr lang="en-GB" dirty="0" smtClean="0"/>
              <a:t>    g ~ 0.25, i.e.  the value suggested by Pierre </a:t>
            </a:r>
            <a:r>
              <a:rPr lang="en-GB" dirty="0" err="1" smtClean="0"/>
              <a:t>Gy</a:t>
            </a:r>
            <a:r>
              <a:rPr lang="en-GB" dirty="0" smtClean="0"/>
              <a:t> when </a:t>
            </a:r>
            <a:r>
              <a:rPr lang="en-GB" i="1" dirty="0" err="1" smtClean="0"/>
              <a:t>d</a:t>
            </a:r>
            <a:r>
              <a:rPr lang="en-GB" i="1" baseline="-25000" dirty="0" err="1" smtClean="0"/>
              <a:t>k</a:t>
            </a:r>
            <a:r>
              <a:rPr lang="en-GB" i="1" dirty="0" smtClean="0"/>
              <a:t>/d</a:t>
            </a:r>
            <a:r>
              <a:rPr lang="en-GB" i="1" baseline="-25000" dirty="0" smtClean="0"/>
              <a:t>l</a:t>
            </a:r>
            <a:r>
              <a:rPr lang="en-GB" dirty="0" smtClean="0"/>
              <a:t> &gt; 4</a:t>
            </a:r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30" y="1613391"/>
            <a:ext cx="2406015" cy="16687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9471" y="1613391"/>
            <a:ext cx="1931670" cy="16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example: Soil sampling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20090" y="1308194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Soil </a:t>
            </a:r>
            <a:r>
              <a:rPr lang="en-GB" dirty="0" err="1" smtClean="0"/>
              <a:t>parmeters</a:t>
            </a:r>
            <a:r>
              <a:rPr lang="en-GB" baseline="30000" dirty="0" smtClean="0"/>
              <a:t>*</a:t>
            </a:r>
            <a:endParaRPr lang="en-GB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61216" y="6223835"/>
            <a:ext cx="1065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GB" sz="1400" baseline="30000" dirty="0" smtClean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Texture from: </a:t>
            </a:r>
            <a:r>
              <a:rPr lang="en-GB" sz="1400" dirty="0" err="1" smtClean="0">
                <a:solidFill>
                  <a:schemeClr val="bg1">
                    <a:lumMod val="65000"/>
                  </a:schemeClr>
                </a:solidFill>
              </a:rPr>
              <a:t>Styrishave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 et al.,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The Spatial Heterogeneity of Polycyclic Aromatic Hydrocarbons in Soil Depends on Their 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</a:rPr>
              <a:t>Physico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-chemical Properties, Water Air Soil 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</a:rPr>
              <a:t>Pollut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. 223 (2012)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969-977,   except that gravel with d&gt;0.2 mm is excluded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375" y="3669029"/>
            <a:ext cx="433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OBS! </a:t>
            </a:r>
            <a:r>
              <a:rPr lang="en-GB" dirty="0" smtClean="0"/>
              <a:t>This is the sampling uncertainty due to the constitutional heterogeneity, i.e. caused by the fragments of the lot being different.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87375" y="4984520"/>
            <a:ext cx="8699451" cy="950230"/>
            <a:chOff x="587375" y="4984520"/>
            <a:chExt cx="8699451" cy="950230"/>
          </a:xfrm>
        </p:grpSpPr>
        <p:sp>
          <p:nvSpPr>
            <p:cNvPr id="22" name="Rectangle 21"/>
            <p:cNvSpPr/>
            <p:nvPr/>
          </p:nvSpPr>
          <p:spPr>
            <a:xfrm>
              <a:off x="587375" y="4984520"/>
              <a:ext cx="356171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For real samplings we should add the contribution </a:t>
              </a:r>
              <a:r>
                <a:rPr lang="en-GB" dirty="0" smtClean="0"/>
                <a:t>from the </a:t>
              </a:r>
              <a:r>
                <a:rPr lang="en-GB" dirty="0"/>
                <a:t>Grouping and </a:t>
              </a:r>
              <a:r>
                <a:rPr lang="en-GB" dirty="0" smtClean="0"/>
                <a:t>Segregation Error:</a:t>
              </a:r>
              <a:endParaRPr lang="en-GB" dirty="0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2608603"/>
                </p:ext>
              </p:extLst>
            </p:nvPr>
          </p:nvGraphicFramePr>
          <p:xfrm>
            <a:off x="4943786" y="5350830"/>
            <a:ext cx="4343040" cy="583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1" name="Equation" r:id="rId4" imgW="2171520" imgH="291960" progId="Equation.DSMT4">
                    <p:embed/>
                  </p:oleObj>
                </mc:Choice>
                <mc:Fallback>
                  <p:oleObj name="Equation" r:id="rId4" imgW="21715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43786" y="5350830"/>
                          <a:ext cx="4343040" cy="5839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93" y="1606091"/>
            <a:ext cx="5204460" cy="181737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70006" y="1306607"/>
            <a:ext cx="2231782" cy="3939540"/>
            <a:chOff x="4970006" y="1306607"/>
            <a:chExt cx="2231782" cy="39395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4018" y="1306607"/>
              <a:ext cx="1207770" cy="39395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0006" y="3703613"/>
              <a:ext cx="918210" cy="153543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0608" y="1299503"/>
            <a:ext cx="1207770" cy="39395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7198" y="1306607"/>
            <a:ext cx="1207770" cy="3939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3788" y="1299503"/>
            <a:ext cx="1207770" cy="39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8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validation experiment </a:t>
            </a:r>
            <a:r>
              <a:rPr lang="en-GB" dirty="0"/>
              <a:t>#3, </a:t>
            </a:r>
            <a:r>
              <a:rPr lang="en-GB" dirty="0" smtClean="0"/>
              <a:t>#5 </a:t>
            </a:r>
            <a:r>
              <a:rPr lang="en-GB" dirty="0"/>
              <a:t>and </a:t>
            </a:r>
            <a:r>
              <a:rPr lang="en-GB" dirty="0" smtClean="0"/>
              <a:t>#6?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64335" y="1473518"/>
            <a:ext cx="249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9 out of 12 observed standard derivations are much smaller than predicted!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375" y="4550587"/>
            <a:ext cx="595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Q3: What is the explanation for </a:t>
            </a:r>
            <a:r>
              <a:rPr lang="en-GB" b="1" i="1" dirty="0" smtClean="0">
                <a:solidFill>
                  <a:srgbClr val="FF0000"/>
                </a:solidFill>
              </a:rPr>
              <a:t>s(observed) </a:t>
            </a:r>
            <a:r>
              <a:rPr lang="en-GB" b="1" dirty="0" smtClean="0">
                <a:solidFill>
                  <a:srgbClr val="FF0000"/>
                </a:solidFill>
              </a:rPr>
              <a:t>&lt; </a:t>
            </a:r>
            <a:r>
              <a:rPr lang="en-GB" b="1" i="1" dirty="0" smtClean="0">
                <a:solidFill>
                  <a:srgbClr val="FF0000"/>
                </a:solidFill>
              </a:rPr>
              <a:t>s(FSE)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801385"/>
              </p:ext>
            </p:extLst>
          </p:nvPr>
        </p:nvGraphicFramePr>
        <p:xfrm>
          <a:off x="9366727" y="2792730"/>
          <a:ext cx="1504440" cy="43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4" imgW="1002960" imgH="291960" progId="Equation.DSMT4">
                  <p:embed/>
                </p:oleObj>
              </mc:Choice>
              <mc:Fallback>
                <p:oleObj name="Equation" r:id="rId4" imgW="10029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66727" y="2792730"/>
                        <a:ext cx="1504440" cy="437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8963" y="5276869"/>
            <a:ext cx="1106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A3: The segregation paradox: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Segregation or separation of the lot in a direction parallel to the sampling increments can reduce the sampling uncertainty to well below the Fundamental Sampling Error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75" y="1471613"/>
            <a:ext cx="8465820" cy="26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Normal operation of the Riffle splitter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485900"/>
            <a:ext cx="3243353" cy="2591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6225" y="1484313"/>
            <a:ext cx="75136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distribution of the particles in the mixture of barley, sesame, sand and steel or glass are not stable.</a:t>
            </a:r>
          </a:p>
          <a:p>
            <a:endParaRPr lang="en-GB" dirty="0"/>
          </a:p>
          <a:p>
            <a:r>
              <a:rPr lang="en-GB" dirty="0" smtClean="0"/>
              <a:t>Under the influence of gravity and vibrations, the heavy particles will seek to the bottom of the container, and the less dense  particles will concentrate in the top layer.</a:t>
            </a:r>
          </a:p>
          <a:p>
            <a:endParaRPr lang="en-GB" dirty="0"/>
          </a:p>
          <a:p>
            <a:r>
              <a:rPr lang="en-GB" dirty="0" smtClean="0"/>
              <a:t>This is amplified during the tipping of the input tray in normal operation of the Riffle splitter.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1339" y="4257674"/>
            <a:ext cx="11024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Thus the mixture is partly separated so sesame and barley have a decreasing concentration with time while sand and steel or glass have an increasing concentration with time – there is a separation in a direction parallel to the chutes of the Riffle splitter.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1339" y="5320665"/>
            <a:ext cx="1101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Now the analyte and the matrix are partly separate from each other, thus the sampling variance is smaller because of fewer contributions to the variance – and the sampling uncertainty is &lt; s(FSE).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1339" y="6117709"/>
            <a:ext cx="110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mixture has a higher heterogeneity than a material, where the different classes of particles are separated.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33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explanation by the simplified extended </a:t>
            </a:r>
            <a:r>
              <a:rPr lang="en-GB" dirty="0" err="1" smtClean="0"/>
              <a:t>Gy’s</a:t>
            </a:r>
            <a:r>
              <a:rPr lang="en-GB" dirty="0" smtClean="0"/>
              <a:t> formula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8965" y="1628775"/>
            <a:ext cx="64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the analyte is only present in one of the classes of particles, the extended </a:t>
            </a:r>
            <a:r>
              <a:rPr lang="en-GB" dirty="0" err="1" smtClean="0"/>
              <a:t>Gy’s</a:t>
            </a:r>
            <a:r>
              <a:rPr lang="en-GB" dirty="0" smtClean="0"/>
              <a:t> formula can be simplified to: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199995"/>
              </p:ext>
            </p:extLst>
          </p:nvPr>
        </p:nvGraphicFramePr>
        <p:xfrm>
          <a:off x="639128" y="2403912"/>
          <a:ext cx="596900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Equation" r:id="rId4" imgW="2984400" imgH="507960" progId="Equation.DSMT4">
                  <p:embed/>
                </p:oleObj>
              </mc:Choice>
              <mc:Fallback>
                <p:oleObj name="Equation" r:id="rId4" imgW="29844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128" y="2403912"/>
                        <a:ext cx="5969000" cy="1014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4904" y="3371850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a: </a:t>
            </a:r>
            <a:r>
              <a:rPr lang="en-GB" dirty="0" smtClean="0"/>
              <a:t>analyte	</a:t>
            </a:r>
            <a:r>
              <a:rPr lang="en-GB" i="1" dirty="0" smtClean="0"/>
              <a:t>m:</a:t>
            </a:r>
            <a:r>
              <a:rPr lang="en-GB" dirty="0" smtClean="0"/>
              <a:t> matrix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87375" y="4247455"/>
            <a:ext cx="1062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the analyte  amount increases, both terms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analyte term because 1/</a:t>
            </a:r>
            <a:r>
              <a:rPr lang="en-GB" i="1" dirty="0" err="1" smtClean="0"/>
              <a:t>x</a:t>
            </a:r>
            <a:r>
              <a:rPr lang="en-GB" i="1" baseline="-25000" dirty="0" err="1" smtClean="0"/>
              <a:t>a</a:t>
            </a:r>
            <a:r>
              <a:rPr lang="en-GB" dirty="0" smtClean="0"/>
              <a:t> decreases more than </a:t>
            </a:r>
            <a:r>
              <a:rPr lang="en-GB" i="1" dirty="0" err="1" smtClean="0"/>
              <a:t>x</a:t>
            </a:r>
            <a:r>
              <a:rPr lang="en-GB" i="1" baseline="-25000" dirty="0" err="1" smtClean="0"/>
              <a:t>a</a:t>
            </a:r>
            <a:r>
              <a:rPr lang="en-GB" dirty="0" smtClean="0"/>
              <a:t>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matrix term because </a:t>
            </a:r>
            <a:r>
              <a:rPr lang="en-GB" i="1" dirty="0" err="1" smtClean="0"/>
              <a:t>x</a:t>
            </a:r>
            <a:r>
              <a:rPr lang="en-GB" i="1" baseline="-25000" dirty="0" err="1" smtClean="0"/>
              <a:t>m</a:t>
            </a:r>
            <a:r>
              <a:rPr lang="en-GB" dirty="0" smtClean="0"/>
              <a:t> decreases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137361" y="1676637"/>
            <a:ext cx="4313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formula is equivalent to </a:t>
            </a:r>
            <a:r>
              <a:rPr lang="en-GB" dirty="0" err="1" smtClean="0"/>
              <a:t>Gy’s</a:t>
            </a:r>
            <a:r>
              <a:rPr lang="en-GB" dirty="0" smtClean="0"/>
              <a:t> formula, except: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there may be more than 1 matrix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volume of  analyte and matrix fragments may be different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995225" y="3237418"/>
            <a:ext cx="4639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 that the result is independent of the analyte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only depends on the class fractions </a:t>
            </a:r>
            <a:r>
              <a:rPr lang="en-GB" i="1" dirty="0" err="1" smtClean="0"/>
              <a:t>x</a:t>
            </a:r>
            <a:r>
              <a:rPr lang="en-GB" i="1" baseline="-25000" dirty="0" err="1" smtClean="0"/>
              <a:t>k</a:t>
            </a:r>
            <a:endParaRPr lang="en-GB" i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8962" y="5344199"/>
            <a:ext cx="11298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Q4: UPS, in the part of the lot, where the analyte amount is decreased, the effect is opposite? 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8964" y="5939393"/>
            <a:ext cx="1062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en-GB" b="1" dirty="0" smtClean="0"/>
              <a:t>A4: Yes, but the effect is less</a:t>
            </a:r>
            <a:r>
              <a:rPr lang="en-GB" dirty="0" smtClean="0"/>
              <a:t>, because the effect should be weighted by the amount of analyte in each position within the lot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Prediction of the effect of the segregation paradox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463689" y="1624437"/>
            <a:ext cx="1113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sampling uncertainty caused by fragments being different, can be predicted for scenarios, where the amount of each class is given as function of position within the sample</a:t>
            </a:r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5" y="2409305"/>
            <a:ext cx="2895600" cy="28714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21600" y="536891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Position </a:t>
            </a:r>
            <a:r>
              <a:rPr lang="en-GB" i="1" dirty="0" smtClean="0"/>
              <a:t>j </a:t>
            </a:r>
            <a:r>
              <a:rPr lang="en-GB" dirty="0" smtClean="0"/>
              <a:t>= 1 to 8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3944890" y="2409305"/>
            <a:ext cx="5917680" cy="2043578"/>
            <a:chOff x="3944890" y="2409305"/>
            <a:chExt cx="5917680" cy="2043578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577829"/>
                </p:ext>
              </p:extLst>
            </p:nvPr>
          </p:nvGraphicFramePr>
          <p:xfrm>
            <a:off x="3944890" y="2409305"/>
            <a:ext cx="5917680" cy="1218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1" name="Equation" r:id="rId5" imgW="2958840" imgH="609480" progId="Equation.DSMT4">
                    <p:embed/>
                  </p:oleObj>
                </mc:Choice>
                <mc:Fallback>
                  <p:oleObj name="Equation" r:id="rId5" imgW="2958840" imgH="609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44890" y="2409305"/>
                          <a:ext cx="5917680" cy="1218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8784257"/>
                </p:ext>
              </p:extLst>
            </p:nvPr>
          </p:nvGraphicFramePr>
          <p:xfrm>
            <a:off x="4665084" y="3766801"/>
            <a:ext cx="2459782" cy="686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2" name="Equation" r:id="rId7" imgW="1229891" imgH="343041" progId="Equation.DSMT4">
                    <p:embed/>
                  </p:oleObj>
                </mc:Choice>
                <mc:Fallback>
                  <p:oleObj name="Equation" r:id="rId7" imgW="1229891" imgH="34304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665084" y="3766801"/>
                          <a:ext cx="2459782" cy="6860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3944890" y="4649679"/>
            <a:ext cx="6126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is called the Fundamental Sampling </a:t>
            </a:r>
            <a:r>
              <a:rPr lang="en-GB" b="1" dirty="0" smtClean="0"/>
              <a:t>Uncertainty, FSU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FSU takes the sampling orientation into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FSE is the uncertainty for a mixed sample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88965" y="5934670"/>
            <a:ext cx="10416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Unfortunately, in TOS many uncertainties are called errors. FSE is also an uncertainty and not an error: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Errors can be avoided or maybe corrected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Uncertainties can be diminished but not </a:t>
            </a:r>
            <a:r>
              <a:rPr lang="en-GB" dirty="0" err="1" smtClean="0"/>
              <a:t>correted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31775" y="6185462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Incorrect</a:t>
            </a:r>
            <a:r>
              <a:rPr lang="da-DK" dirty="0" smtClean="0"/>
              <a:t> sampling </a:t>
            </a:r>
            <a:r>
              <a:rPr lang="da-DK" dirty="0" err="1" smtClean="0"/>
              <a:t>errors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errors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Correct</a:t>
            </a:r>
            <a:r>
              <a:rPr lang="da-DK" dirty="0" smtClean="0"/>
              <a:t> sampling </a:t>
            </a:r>
            <a:r>
              <a:rPr lang="da-DK" dirty="0" err="1" smtClean="0"/>
              <a:t>errors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Predicted and observed results for the segregation paradox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390" y="1222380"/>
            <a:ext cx="4812030" cy="5280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3600" y="1222380"/>
            <a:ext cx="474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Perfect agreement with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But remember, that many distributions may give the same result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only shows that the segregation paradox can explain the results, not that the distribution is exactly as shown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04490" y="3923973"/>
            <a:ext cx="477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Q5: How was the other, very good, results in the validation experiment obtained? 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04490" y="5097600"/>
            <a:ext cx="477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A5: </a:t>
            </a:r>
            <a:r>
              <a:rPr lang="en-GB" dirty="0" smtClean="0"/>
              <a:t>By a modified ‘at once’ operation of the Riffle splitter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66267" y="2100507"/>
            <a:ext cx="3526972" cy="50683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‘At once’ operation of the Riffle splitter (experiment #3, 8 &amp; 9)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1485900"/>
            <a:ext cx="4702968" cy="376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5989" y="1509075"/>
            <a:ext cx="59538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The entry to the chutes were covered by a plastic bag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The mixture were applied on top of the plastic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The plastic were removed rapidly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61863" y="3367350"/>
            <a:ext cx="5945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this way the lot is introduced as a mixture with no or little time to separate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s(observed) were now close to s(FSE)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611906" y="4425097"/>
            <a:ext cx="385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Q6: What about the normal Grouping and Segregation Error?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3104" y="5306581"/>
            <a:ext cx="1121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A6 a): </a:t>
            </a:r>
            <a:r>
              <a:rPr lang="en-GB" dirty="0" smtClean="0"/>
              <a:t>It is important to </a:t>
            </a:r>
            <a:r>
              <a:rPr lang="en-GB" b="1" dirty="0" smtClean="0"/>
              <a:t>mix the mixture </a:t>
            </a:r>
            <a:r>
              <a:rPr lang="en-GB" dirty="0" smtClean="0"/>
              <a:t>in the direction perpendicular to the chutes to get an even distribution of fragments along this direction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53104" y="6014127"/>
            <a:ext cx="1141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A6 b): </a:t>
            </a:r>
            <a:r>
              <a:rPr lang="en-US" dirty="0">
                <a:solidFill>
                  <a:srgbClr val="00B050"/>
                </a:solidFill>
              </a:rPr>
              <a:t>B. Svensmark, Extensions to the Theory of Sampling. 2. The Sampling Uncertainty (SU), and SU as alternative to </a:t>
            </a:r>
            <a:r>
              <a:rPr lang="en-US" dirty="0" err="1">
                <a:solidFill>
                  <a:srgbClr val="00B050"/>
                </a:solidFill>
              </a:rPr>
              <a:t>variographic</a:t>
            </a:r>
            <a:r>
              <a:rPr lang="en-US" dirty="0">
                <a:solidFill>
                  <a:srgbClr val="00B050"/>
                </a:solidFill>
              </a:rPr>
              <a:t> analysis, Proceedings of the 10th World Conference of Sampling and Blending, 2022</a:t>
            </a:r>
          </a:p>
        </p:txBody>
      </p:sp>
    </p:spTree>
    <p:extLst>
      <p:ext uri="{BB962C8B-B14F-4D97-AF65-F5344CB8AC3E}">
        <p14:creationId xmlns:p14="http://schemas.microsoft.com/office/powerpoint/2010/main" val="42332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extended </a:t>
            </a:r>
            <a:r>
              <a:rPr lang="en-US" dirty="0" err="1"/>
              <a:t>Gy’s</a:t>
            </a:r>
            <a:r>
              <a:rPr lang="en-US" dirty="0"/>
              <a:t> </a:t>
            </a:r>
            <a:r>
              <a:rPr lang="en-US" dirty="0" smtClean="0"/>
              <a:t>formula, the </a:t>
            </a:r>
            <a:r>
              <a:rPr lang="en-US" dirty="0"/>
              <a:t>segregation </a:t>
            </a:r>
            <a:r>
              <a:rPr lang="en-US" dirty="0" smtClean="0"/>
              <a:t>paradox and FSU</a:t>
            </a:r>
            <a:r>
              <a:rPr lang="da-DK" dirty="0"/>
              <a:t/>
            </a:r>
            <a:br>
              <a:rPr lang="da-DK" dirty="0"/>
            </a:b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29403" y="2667156"/>
            <a:ext cx="49359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err="1" smtClean="0"/>
              <a:t>Gy’s</a:t>
            </a:r>
            <a:r>
              <a:rPr lang="en-GB" dirty="0" smtClean="0"/>
              <a:t> formula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The extended </a:t>
            </a:r>
            <a:r>
              <a:rPr lang="en-GB" dirty="0" err="1" smtClean="0"/>
              <a:t>Gy’s</a:t>
            </a:r>
            <a:r>
              <a:rPr lang="en-GB" dirty="0" smtClean="0"/>
              <a:t> formula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Validation experiment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Example: soil sampling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The segregation paradox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The Fundamental Sampling Uncertainty FSU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26458" y="1189828"/>
            <a:ext cx="9941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Introduction:</a:t>
            </a:r>
          </a:p>
          <a:p>
            <a:r>
              <a:rPr lang="en-GB" dirty="0" smtClean="0"/>
              <a:t>Pierre </a:t>
            </a:r>
            <a:r>
              <a:rPr lang="en-GB" dirty="0" err="1" smtClean="0"/>
              <a:t>Gy’s</a:t>
            </a:r>
            <a:r>
              <a:rPr lang="en-GB" dirty="0" smtClean="0"/>
              <a:t> Theory of Sampling has been a part of the curriculum in analytical chemistry at University of Copenhagen since 1998.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work is the result of considerations regarding how to understand and explain the correct sampling errors  FSE and GSE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1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– the segregation paradox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20</a:t>
            </a:fld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399141" y="2050098"/>
            <a:ext cx="10132938" cy="4523420"/>
            <a:chOff x="1399141" y="2050098"/>
            <a:chExt cx="10132938" cy="45234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142" y="2050098"/>
              <a:ext cx="3749365" cy="365791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99141" y="5927187"/>
              <a:ext cx="9177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M</a:t>
              </a:r>
              <a:r>
                <a:rPr lang="en-GB" b="1" dirty="0" smtClean="0"/>
                <a:t>ix the lot in the direction perpendicular to the increments</a:t>
              </a:r>
            </a:p>
            <a:p>
              <a:r>
                <a:rPr lang="en-GB" dirty="0" smtClean="0"/>
                <a:t>to get an even distribution of fragments to diminish the Grouping and Segregation Error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88279" y="3456403"/>
              <a:ext cx="62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Separat</a:t>
              </a:r>
              <a:r>
                <a:rPr lang="en-GB" b="1" dirty="0" smtClean="0"/>
                <a:t> the lot in a direction parallel to the increments </a:t>
              </a:r>
              <a:r>
                <a:rPr lang="en-GB" dirty="0" smtClean="0"/>
                <a:t>in order to diminish the Fundamental Sampling Uncertainty</a:t>
              </a:r>
              <a:endParaRPr lang="en-GB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5288279" y="1923603"/>
            <a:ext cx="5238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Segregation or separation of the lot in a direction parallel to the sampling increments can reduce the sampling uncertainty to well below the </a:t>
            </a:r>
            <a:r>
              <a:rPr lang="en-GB" dirty="0" smtClean="0">
                <a:solidFill>
                  <a:srgbClr val="00B050"/>
                </a:solidFill>
              </a:rPr>
              <a:t>FSE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7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– the simplified extended </a:t>
            </a:r>
            <a:r>
              <a:rPr lang="en-GB" dirty="0" err="1" smtClean="0"/>
              <a:t>Gy’s</a:t>
            </a:r>
            <a:r>
              <a:rPr lang="en-GB" dirty="0" smtClean="0"/>
              <a:t> formula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918828"/>
              </p:ext>
            </p:extLst>
          </p:nvPr>
        </p:nvGraphicFramePr>
        <p:xfrm>
          <a:off x="2295128" y="1651100"/>
          <a:ext cx="596900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Equation" r:id="rId4" imgW="2984400" imgH="507960" progId="Equation.DSMT4">
                  <p:embed/>
                </p:oleObj>
              </mc:Choice>
              <mc:Fallback>
                <p:oleObj name="Equation" r:id="rId4" imgW="2984400" imgH="5079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95128" y="1651100"/>
                        <a:ext cx="5969000" cy="1014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25704" y="2646047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</a:t>
            </a:r>
            <a:r>
              <a:rPr lang="en-GB" dirty="0" smtClean="0"/>
              <a:t>: analyte	</a:t>
            </a:r>
            <a:r>
              <a:rPr lang="en-GB" i="1" dirty="0" smtClean="0"/>
              <a:t>m</a:t>
            </a:r>
            <a:r>
              <a:rPr lang="en-GB" dirty="0" smtClean="0"/>
              <a:t>: matrix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83128" y="3611126"/>
            <a:ext cx="675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formula is equivalent to </a:t>
            </a:r>
            <a:r>
              <a:rPr lang="en-GB" dirty="0" err="1" smtClean="0"/>
              <a:t>Gy’s</a:t>
            </a:r>
            <a:r>
              <a:rPr lang="en-GB" dirty="0" smtClean="0"/>
              <a:t> formula, except that: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/>
              <a:t>There </a:t>
            </a:r>
            <a:r>
              <a:rPr lang="en-GB" dirty="0" smtClean="0"/>
              <a:t>may be more than 1 matrix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volume of  analyte and matrix fragments may be different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583128" y="5018404"/>
            <a:ext cx="581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result is independent of the analyte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only depends on the class fractions </a:t>
            </a:r>
            <a:r>
              <a:rPr lang="en-GB" i="1" dirty="0" err="1" smtClean="0"/>
              <a:t>x</a:t>
            </a:r>
            <a:r>
              <a:rPr lang="en-GB" i="1" baseline="-25000" dirty="0" err="1" smtClean="0"/>
              <a:t>k</a:t>
            </a:r>
            <a:endParaRPr lang="en-GB" i="1" baseline="-25000" dirty="0"/>
          </a:p>
        </p:txBody>
      </p:sp>
    </p:spTree>
    <p:extLst>
      <p:ext uri="{BB962C8B-B14F-4D97-AF65-F5344CB8AC3E}">
        <p14:creationId xmlns:p14="http://schemas.microsoft.com/office/powerpoint/2010/main" val="41833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– the extended </a:t>
            </a:r>
            <a:r>
              <a:rPr lang="en-GB" dirty="0" err="1" smtClean="0"/>
              <a:t>Gy’s</a:t>
            </a:r>
            <a:r>
              <a:rPr lang="en-GB" dirty="0" smtClean="0"/>
              <a:t> formula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80143"/>
              </p:ext>
            </p:extLst>
          </p:nvPr>
        </p:nvGraphicFramePr>
        <p:xfrm>
          <a:off x="2772950" y="1311691"/>
          <a:ext cx="53197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Equation" r:id="rId4" imgW="5320496" imgH="1028913" progId="Equation.DSMT4">
                  <p:embed/>
                </p:oleObj>
              </mc:Choice>
              <mc:Fallback>
                <p:oleObj name="Equation" r:id="rId4" imgW="5320496" imgH="10289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2950" y="1311691"/>
                        <a:ext cx="5319713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85787" y="2541262"/>
            <a:ext cx="10876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exact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no assumptions have been made starting from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Gy’s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definition of constitutional heterogeneity to the extended formula, except that the lot can be divided into classes with fragments with similar properties within each class.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081" y="3647963"/>
            <a:ext cx="10959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It </a:t>
            </a:r>
            <a:r>
              <a:rPr lang="en-US" b="1" dirty="0"/>
              <a:t>is very general. </a:t>
            </a:r>
            <a:r>
              <a:rPr lang="en-US" dirty="0"/>
              <a:t>The lot can have two or several classes with different analyte concentrations </a:t>
            </a:r>
            <a:r>
              <a:rPr lang="en-US" i="1" dirty="0" err="1"/>
              <a:t>a</a:t>
            </a:r>
            <a:r>
              <a:rPr lang="en-US" i="1" baseline="-25000" dirty="0" err="1"/>
              <a:t>k</a:t>
            </a:r>
            <a:r>
              <a:rPr lang="en-US" dirty="0"/>
              <a:t> (from zero for matrix to 1 for pure analyte fragments).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85787" y="4572064"/>
            <a:ext cx="10960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It </a:t>
            </a:r>
            <a:r>
              <a:rPr lang="en-US" b="1" dirty="0"/>
              <a:t>is simple and flexible. </a:t>
            </a:r>
            <a:r>
              <a:rPr lang="en-US" dirty="0"/>
              <a:t>The operator can estimate the fragment mass in each class by any method of preference – experimentally by weight, from table values of volume and densities, using  </a:t>
            </a:r>
            <a:r>
              <a:rPr lang="en-US" dirty="0" err="1"/>
              <a:t>Gy’s</a:t>
            </a:r>
            <a:r>
              <a:rPr lang="en-US" dirty="0"/>
              <a:t> parameters, </a:t>
            </a:r>
            <a:r>
              <a:rPr lang="en-US" i="1" dirty="0" smtClean="0"/>
              <a:t>fgd</a:t>
            </a:r>
            <a:r>
              <a:rPr lang="en-US" i="1" baseline="30000" dirty="0" smtClean="0"/>
              <a:t>3</a:t>
            </a:r>
            <a:r>
              <a:rPr lang="en-US" i="1" dirty="0" smtClean="0">
                <a:sym typeface="Symbol" panose="05050102010706020507" pitchFamily="18" charset="2"/>
              </a:rPr>
              <a:t></a:t>
            </a:r>
            <a:r>
              <a:rPr lang="en-US" dirty="0" smtClean="0"/>
              <a:t>, </a:t>
            </a:r>
            <a:r>
              <a:rPr lang="en-US" dirty="0"/>
              <a:t>or by any other method. It is important to remember that the results will be as exact as the estimate.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14729" y="5724737"/>
            <a:ext cx="11012487" cy="789220"/>
            <a:chOff x="548484" y="5525905"/>
            <a:chExt cx="11012487" cy="789220"/>
          </a:xfrm>
        </p:grpSpPr>
        <p:sp>
          <p:nvSpPr>
            <p:cNvPr id="10" name="Rectangle 9"/>
            <p:cNvSpPr/>
            <p:nvPr/>
          </p:nvSpPr>
          <p:spPr>
            <a:xfrm>
              <a:off x="548484" y="5525905"/>
              <a:ext cx="11012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A </a:t>
              </a:r>
              <a:r>
                <a:rPr lang="en-US" dirty="0"/>
                <a:t>requirement is that the sum must contain all classes making up the lot, i.e. the sum of all </a:t>
              </a:r>
              <a:r>
                <a:rPr lang="en-US" i="1" dirty="0" err="1" smtClean="0"/>
                <a:t>x</a:t>
              </a:r>
              <a:r>
                <a:rPr lang="en-US" i="1" baseline="-25000" dirty="0" err="1" smtClean="0"/>
                <a:t>k</a:t>
              </a:r>
              <a:r>
                <a:rPr lang="en-US" dirty="0" err="1" smtClean="0"/>
                <a:t>’s</a:t>
              </a:r>
              <a:r>
                <a:rPr lang="en-US" dirty="0" smtClean="0"/>
                <a:t> </a:t>
              </a:r>
              <a:r>
                <a:rPr lang="en-US" dirty="0"/>
                <a:t>should add up to </a:t>
              </a:r>
              <a:r>
                <a:rPr lang="en-US" dirty="0" smtClean="0"/>
                <a:t>1, </a:t>
              </a:r>
              <a:endParaRPr lang="en-GB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310692"/>
                </p:ext>
              </p:extLst>
            </p:nvPr>
          </p:nvGraphicFramePr>
          <p:xfrm>
            <a:off x="2131050" y="5801045"/>
            <a:ext cx="856980" cy="514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5" name="Equation" r:id="rId6" imgW="571320" imgH="342720" progId="Equation.DSMT4">
                    <p:embed/>
                  </p:oleObj>
                </mc:Choice>
                <mc:Fallback>
                  <p:oleObj name="Equation" r:id="rId6" imgW="571320" imgH="34272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131050" y="5801045"/>
                          <a:ext cx="856980" cy="514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392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3624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50" y="316800"/>
            <a:ext cx="9350700" cy="62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0800" y="316800"/>
            <a:ext cx="4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Grab sampling?</a:t>
            </a:r>
            <a:endParaRPr lang="en-GB" sz="3600" dirty="0">
              <a:solidFill>
                <a:schemeClr val="bg1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2047" y="5212800"/>
            <a:ext cx="726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Thank you for your attention!</a:t>
            </a:r>
            <a:endParaRPr lang="en-GB" sz="36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3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Grouping and Segregation Error?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628775"/>
            <a:ext cx="8976360" cy="155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2400" y="3880800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Q7: Can the Grouping and Segregation Error be predicted?</a:t>
            </a:r>
          </a:p>
          <a:p>
            <a:r>
              <a:rPr lang="en-GB" dirty="0"/>
              <a:t> </a:t>
            </a:r>
            <a:r>
              <a:rPr lang="en-GB" dirty="0" smtClean="0"/>
              <a:t>     (Can the difference in </a:t>
            </a:r>
            <a:r>
              <a:rPr lang="en-GB" i="1" dirty="0" smtClean="0"/>
              <a:t>s %</a:t>
            </a:r>
            <a:r>
              <a:rPr lang="en-GB" dirty="0" smtClean="0"/>
              <a:t> for Sand be predicted?)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900180" y="4902402"/>
            <a:ext cx="9584055" cy="1698710"/>
            <a:chOff x="900180" y="4902402"/>
            <a:chExt cx="9584055" cy="1698710"/>
          </a:xfrm>
        </p:grpSpPr>
        <p:sp>
          <p:nvSpPr>
            <p:cNvPr id="8" name="TextBox 7"/>
            <p:cNvSpPr txBox="1"/>
            <p:nvPr/>
          </p:nvSpPr>
          <p:spPr>
            <a:xfrm>
              <a:off x="1562400" y="4998219"/>
              <a:ext cx="4604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A7:</a:t>
              </a:r>
              <a:r>
                <a:rPr lang="en-GB" dirty="0" smtClean="0"/>
                <a:t> Yes – by the </a:t>
              </a:r>
              <a:r>
                <a:rPr lang="en-GB" b="1" dirty="0" smtClean="0">
                  <a:solidFill>
                    <a:srgbClr val="C00000"/>
                  </a:solidFill>
                </a:rPr>
                <a:t>Sampling Uncertainty SU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9976" y="490240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*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00180" y="6016337"/>
              <a:ext cx="9584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aseline="3000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Svensmark</a:t>
              </a:r>
              <a:r>
                <a:rPr lang="en-US" sz="1600" i="1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Extensions </a:t>
              </a:r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the Theory of Sampling. 2. The </a:t>
              </a:r>
              <a:r>
                <a:rPr lang="en-US" sz="1600" i="1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Sampling Uncertainty (SU</a:t>
              </a:r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en-US" sz="1600" i="1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SU </a:t>
              </a:r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 alternative to </a:t>
              </a:r>
              <a:r>
                <a:rPr lang="en-US" sz="1600" i="1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variographic</a:t>
              </a:r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analysis, Proceedings of the 10</a:t>
              </a:r>
              <a:r>
                <a:rPr lang="en-US" sz="1600" i="1" baseline="3000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</a:t>
              </a:r>
              <a:r>
                <a:rPr lang="en-US" sz="1600" i="1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World Conference of Sampling and Blending, 2022</a:t>
              </a:r>
              <a:endParaRPr lang="en-GB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6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Sampling Uncertainty, </a:t>
            </a:r>
            <a:r>
              <a:rPr lang="en-GB" b="1" dirty="0" smtClean="0"/>
              <a:t>SU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4" y="1485900"/>
            <a:ext cx="5068885" cy="3046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1566" y="1463149"/>
            <a:ext cx="533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Scenario with variations in concentration of sand and barley along the input tray in the Riffle splitter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51566" y="2240799"/>
            <a:ext cx="5935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Grouping and Segregation </a:t>
            </a:r>
            <a:r>
              <a:rPr lang="en-GB" dirty="0"/>
              <a:t>Error </a:t>
            </a:r>
            <a:r>
              <a:rPr lang="en-GB" i="1" dirty="0" err="1" smtClean="0"/>
              <a:t>s</a:t>
            </a:r>
            <a:r>
              <a:rPr lang="en-GB" i="1" baseline="-25000" dirty="0" err="1" smtClean="0"/>
              <a:t>GSE</a:t>
            </a:r>
            <a:r>
              <a:rPr lang="en-GB" baseline="-25000" dirty="0" smtClean="0"/>
              <a:t> </a:t>
            </a:r>
            <a:r>
              <a:rPr lang="en-GB" dirty="0"/>
              <a:t>= </a:t>
            </a:r>
            <a:r>
              <a:rPr lang="en-GB" i="1" dirty="0" err="1"/>
              <a:t>s</a:t>
            </a:r>
            <a:r>
              <a:rPr lang="en-GB" i="1" baseline="-25000" dirty="0" err="1"/>
              <a:t>SU</a:t>
            </a:r>
            <a:r>
              <a:rPr lang="en-GB" dirty="0"/>
              <a:t> under </a:t>
            </a:r>
            <a:r>
              <a:rPr lang="en-GB" dirty="0" smtClean="0"/>
              <a:t>influence of concentrations as function of position and sampling increments, is calculated by a numeric method</a:t>
            </a:r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964" y="3545045"/>
            <a:ext cx="10630670" cy="2873224"/>
            <a:chOff x="588964" y="3545045"/>
            <a:chExt cx="10630670" cy="2873224"/>
          </a:xfrm>
        </p:grpSpPr>
        <p:grpSp>
          <p:nvGrpSpPr>
            <p:cNvPr id="19" name="Group 18"/>
            <p:cNvGrpSpPr/>
            <p:nvPr/>
          </p:nvGrpSpPr>
          <p:grpSpPr>
            <a:xfrm>
              <a:off x="5953156" y="3545045"/>
              <a:ext cx="5266478" cy="906305"/>
              <a:chOff x="5657850" y="3573337"/>
              <a:chExt cx="5266478" cy="90630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657850" y="3573337"/>
                <a:ext cx="526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C00000"/>
                    </a:solidFill>
                  </a:rPr>
                  <a:t>The Correct Sampling Uncertainty CSU </a:t>
                </a:r>
                <a:r>
                  <a:rPr lang="en-GB" dirty="0" smtClean="0"/>
                  <a:t>can now be calculated:</a:t>
                </a:r>
                <a:endParaRPr lang="en-GB" dirty="0"/>
              </a:p>
            </p:txBody>
          </p:sp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4247802"/>
                  </p:ext>
                </p:extLst>
              </p:nvPr>
            </p:nvGraphicFramePr>
            <p:xfrm>
              <a:off x="7504082" y="3897030"/>
              <a:ext cx="2311400" cy="582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58" name="Equation" r:id="rId5" imgW="1155600" imgH="291960" progId="Equation.DSMT4">
                      <p:embed/>
                    </p:oleObj>
                  </mc:Choice>
                  <mc:Fallback>
                    <p:oleObj name="Equation" r:id="rId5" imgW="1155600" imgH="2919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504082" y="3897030"/>
                            <a:ext cx="2311400" cy="5826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964" y="4663943"/>
              <a:ext cx="5070643" cy="175432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736651" y="4683207"/>
            <a:ext cx="8999948" cy="1754326"/>
            <a:chOff x="1736651" y="4683207"/>
            <a:chExt cx="8999948" cy="1754326"/>
          </a:xfrm>
        </p:grpSpPr>
        <p:sp>
          <p:nvSpPr>
            <p:cNvPr id="17" name="TextBox 16"/>
            <p:cNvSpPr txBox="1"/>
            <p:nvPr/>
          </p:nvSpPr>
          <p:spPr>
            <a:xfrm>
              <a:off x="5991799" y="4683207"/>
              <a:ext cx="4744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Nearly perfect agreement with theory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But remember, that many distributions may give the same result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This only shows that the CSU can explain the results, not that the distribution is exactly as shown</a:t>
              </a:r>
              <a:endParaRPr lang="en-GB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36651" y="5874259"/>
              <a:ext cx="3747844" cy="509396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4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Gy’s</a:t>
            </a:r>
            <a:r>
              <a:rPr lang="en-GB" dirty="0" smtClean="0"/>
              <a:t> formula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90951"/>
              </p:ext>
            </p:extLst>
          </p:nvPr>
        </p:nvGraphicFramePr>
        <p:xfrm>
          <a:off x="614050" y="1523186"/>
          <a:ext cx="302418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" name="Equation" r:id="rId4" imgW="1511280" imgH="685800" progId="Equation.DSMT4">
                  <p:embed/>
                </p:oleObj>
              </mc:Choice>
              <mc:Fallback>
                <p:oleObj name="Equation" r:id="rId4" imgW="1511280" imgH="6858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050" y="1523186"/>
                        <a:ext cx="3024188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943463" y="1726702"/>
            <a:ext cx="2140551" cy="1750478"/>
            <a:chOff x="3943463" y="1726702"/>
            <a:chExt cx="2140551" cy="1750478"/>
          </a:xfrm>
        </p:grpSpPr>
        <p:sp>
          <p:nvSpPr>
            <p:cNvPr id="9" name="TextBox 8"/>
            <p:cNvSpPr txBox="1"/>
            <p:nvPr/>
          </p:nvSpPr>
          <p:spPr>
            <a:xfrm>
              <a:off x="3963136" y="2830849"/>
              <a:ext cx="21208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Average volume of a fragments, cm</a:t>
              </a:r>
              <a:r>
                <a:rPr lang="en-GB" baseline="30000" dirty="0" smtClean="0"/>
                <a:t>3</a:t>
              </a:r>
              <a:endParaRPr lang="en-GB" baseline="30000" dirty="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1008767"/>
                </p:ext>
              </p:extLst>
            </p:nvPr>
          </p:nvGraphicFramePr>
          <p:xfrm>
            <a:off x="4492958" y="1726702"/>
            <a:ext cx="66024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1" name="Equation" r:id="rId6" imgW="330120" imgH="228600" progId="Equation.DSMT4">
                    <p:embed/>
                  </p:oleObj>
                </mc:Choice>
                <mc:Fallback>
                  <p:oleObj name="Equation" r:id="rId6" imgW="3301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92958" y="1726702"/>
                          <a:ext cx="66024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3943463" y="181457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82059" y="2830848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</a:t>
            </a:r>
            <a:r>
              <a:rPr lang="en-GB" i="1" baseline="-25000" dirty="0" smtClean="0"/>
              <a:t>s</a:t>
            </a:r>
            <a:r>
              <a:rPr lang="en-GB" dirty="0" smtClean="0"/>
              <a:t>: Sample mass, g</a:t>
            </a:r>
          </a:p>
          <a:p>
            <a:r>
              <a:rPr lang="en-GB" i="1" dirty="0" smtClean="0"/>
              <a:t>M</a:t>
            </a:r>
            <a:r>
              <a:rPr lang="en-GB" i="1" baseline="-25000" dirty="0" smtClean="0"/>
              <a:t>L</a:t>
            </a:r>
            <a:r>
              <a:rPr lang="en-GB" dirty="0" smtClean="0"/>
              <a:t>: Lot mass, g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3963136" y="4606290"/>
            <a:ext cx="73052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sampling in general there are 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Only valid for binary mixtures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Only one class of fragments can contain </a:t>
            </a:r>
            <a:r>
              <a:rPr lang="en-GB" dirty="0" smtClean="0"/>
              <a:t>analyte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Volume of analyte containing fragments and matrix must be similar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size distribution factor </a:t>
            </a:r>
            <a:r>
              <a:rPr lang="en-GB" i="1" dirty="0" smtClean="0"/>
              <a:t>g</a:t>
            </a:r>
            <a:r>
              <a:rPr lang="en-GB" dirty="0" smtClean="0"/>
              <a:t> is difficult to estimate in many cases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14050" y="3668395"/>
            <a:ext cx="10373538" cy="2820253"/>
            <a:chOff x="614050" y="3668395"/>
            <a:chExt cx="10373538" cy="2820253"/>
          </a:xfrm>
        </p:grpSpPr>
        <p:grpSp>
          <p:nvGrpSpPr>
            <p:cNvPr id="31" name="Group 30"/>
            <p:cNvGrpSpPr/>
            <p:nvPr/>
          </p:nvGrpSpPr>
          <p:grpSpPr>
            <a:xfrm>
              <a:off x="614050" y="3668395"/>
              <a:ext cx="10373538" cy="2820253"/>
              <a:chOff x="602620" y="3525520"/>
              <a:chExt cx="10373538" cy="2820253"/>
            </a:xfrm>
          </p:grpSpPr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620" y="3525520"/>
                <a:ext cx="2651760" cy="2820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943463" y="3599831"/>
                <a:ext cx="70326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Pierre </a:t>
                </a:r>
                <a:r>
                  <a:rPr lang="en-GB" dirty="0" err="1" smtClean="0"/>
                  <a:t>Gy</a:t>
                </a:r>
                <a:r>
                  <a:rPr lang="en-GB" dirty="0" smtClean="0"/>
                  <a:t> developed the Theory of Sampling based on sampling in the mining industry, for which purpose </a:t>
                </a:r>
                <a:r>
                  <a:rPr lang="en-GB" dirty="0" err="1" smtClean="0"/>
                  <a:t>Gy’s</a:t>
                </a:r>
                <a:r>
                  <a:rPr lang="en-GB" dirty="0" smtClean="0"/>
                  <a:t> formula is fine</a:t>
                </a:r>
                <a:endParaRPr lang="en-GB" dirty="0"/>
              </a:p>
            </p:txBody>
          </p:sp>
        </p:grp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313565" y="4735412"/>
              <a:ext cx="125272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a-DK" sz="1800" dirty="0">
                  <a:solidFill>
                    <a:schemeClr val="bg1"/>
                  </a:solidFill>
                </a:rPr>
                <a:t>Pierre </a:t>
              </a:r>
              <a:r>
                <a:rPr lang="en-GB" altLang="da-DK" sz="1800" dirty="0" err="1" smtClean="0">
                  <a:solidFill>
                    <a:schemeClr val="bg1"/>
                  </a:solidFill>
                </a:rPr>
                <a:t>Gy</a:t>
              </a:r>
              <a:endParaRPr lang="en-GB" altLang="da-DK" sz="1800" dirty="0" smtClean="0">
                <a:solidFill>
                  <a:schemeClr val="bg1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a-DK" sz="1800" dirty="0" smtClean="0">
                  <a:solidFill>
                    <a:schemeClr val="bg1"/>
                  </a:solidFill>
                </a:rPr>
                <a:t>(1924 -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a-DK" sz="1800" dirty="0" smtClean="0">
                  <a:solidFill>
                    <a:schemeClr val="bg1"/>
                  </a:solidFill>
                </a:rPr>
                <a:t>2015)</a:t>
              </a:r>
              <a:endParaRPr lang="en-GB" altLang="da-DK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98039" y="1084263"/>
            <a:ext cx="6708404" cy="2441190"/>
            <a:chOff x="5598039" y="1084263"/>
            <a:chExt cx="6708404" cy="2441190"/>
          </a:xfrm>
        </p:grpSpPr>
        <p:grpSp>
          <p:nvGrpSpPr>
            <p:cNvPr id="24" name="Group 23"/>
            <p:cNvGrpSpPr/>
            <p:nvPr/>
          </p:nvGrpSpPr>
          <p:grpSpPr>
            <a:xfrm>
              <a:off x="5598039" y="1084263"/>
              <a:ext cx="4503224" cy="2397873"/>
              <a:chOff x="5598039" y="1084263"/>
              <a:chExt cx="4503224" cy="2397873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957508" y="2835805"/>
                <a:ext cx="30332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Analyte                Matrix</a:t>
                </a:r>
              </a:p>
              <a:p>
                <a:r>
                  <a:rPr lang="en-GB" dirty="0"/>
                  <a:t>Concentration factor, g</a:t>
                </a:r>
                <a:r>
                  <a:rPr lang="en-GB" dirty="0">
                    <a:sym typeface="Symbol" panose="05050102010706020507" pitchFamily="18" charset="2"/>
                  </a:rPr>
                  <a:t></a:t>
                </a:r>
                <a:r>
                  <a:rPr lang="en-GB" dirty="0" smtClean="0">
                    <a:sym typeface="Symbol" panose="05050102010706020507" pitchFamily="18" charset="2"/>
                  </a:rPr>
                  <a:t>cm</a:t>
                </a:r>
                <a:r>
                  <a:rPr lang="en-GB" baseline="30000" dirty="0" smtClean="0">
                    <a:sym typeface="Symbol" panose="05050102010706020507" pitchFamily="18" charset="2"/>
                  </a:rPr>
                  <a:t>-3</a:t>
                </a:r>
                <a:endParaRPr lang="en-GB" baseline="30000" dirty="0"/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085448"/>
                  </p:ext>
                </p:extLst>
              </p:nvPr>
            </p:nvGraphicFramePr>
            <p:xfrm>
              <a:off x="6546850" y="1084263"/>
              <a:ext cx="3554413" cy="1828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02" name="Equation" r:id="rId9" imgW="1777680" imgH="914400" progId="Equation.DSMT4">
                      <p:embed/>
                    </p:oleObj>
                  </mc:Choice>
                  <mc:Fallback>
                    <p:oleObj name="Equation" r:id="rId9" imgW="1777680" imgH="914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546850" y="1084263"/>
                            <a:ext cx="3554413" cy="1828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TextBox 20"/>
              <p:cNvSpPr txBox="1"/>
              <p:nvPr/>
            </p:nvSpPr>
            <p:spPr>
              <a:xfrm>
                <a:off x="5598039" y="1814570"/>
                <a:ext cx="3929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x</a:t>
                </a:r>
                <a:endParaRPr lang="en-GB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0101263" y="2048125"/>
              <a:ext cx="22051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</a:t>
              </a:r>
              <a:r>
                <a:rPr lang="en-GB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: density, </a:t>
              </a:r>
              <a:r>
                <a:rPr lang="en-GB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r>
                <a:rPr lang="en-GB" dirty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</a:t>
              </a:r>
              <a:r>
                <a:rPr lang="en-GB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cm</a:t>
              </a:r>
              <a:r>
                <a:rPr lang="en-GB" baseline="30000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-3</a:t>
              </a:r>
              <a:endParaRPr lang="en-GB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endParaRPr>
            </a:p>
            <a:p>
              <a:r>
                <a:rPr lang="en-GB" i="1" dirty="0" err="1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a</a:t>
              </a:r>
              <a:r>
                <a:rPr lang="en-GB" i="1" baseline="-25000" dirty="0" err="1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L</a:t>
              </a:r>
              <a:r>
                <a:rPr lang="en-GB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: Conc. Lot, g</a:t>
              </a:r>
              <a:r>
                <a:rPr lang="en-GB" dirty="0" smtClean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r>
                <a:rPr lang="en-GB" baseline="30000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-1</a:t>
              </a:r>
            </a:p>
            <a:p>
              <a:r>
                <a:rPr lang="en-GB" i="1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</a:t>
              </a:r>
              <a:r>
                <a:rPr lang="en-GB" dirty="0" smtClean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: Conc. Ana., </a:t>
              </a:r>
              <a:r>
                <a:rPr lang="en-GB" dirty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g</a:t>
              </a:r>
              <a:r>
                <a:rPr lang="en-GB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  <a:r>
                <a:rPr lang="en-GB" baseline="30000" dirty="0">
                  <a:solidFill>
                    <a:schemeClr val="bg1">
                      <a:lumMod val="65000"/>
                    </a:schemeClr>
                  </a:solidFill>
                  <a:sym typeface="Symbol" panose="05050102010706020507" pitchFamily="18" charset="2"/>
                </a:rPr>
                <a:t>-1</a:t>
              </a:r>
              <a:endParaRPr lang="en-GB" dirty="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GB" dirty="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GB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29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Sampling experiment in sampling course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8716" y="1559859"/>
            <a:ext cx="603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a sample of ~125 g from a lot of 1000 g containing: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759553" y="1559859"/>
            <a:ext cx="4384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Barley grains	Sesame seeds	Sand</a:t>
            </a:r>
          </a:p>
          <a:p>
            <a:r>
              <a:rPr lang="en-GB" dirty="0" smtClean="0"/>
              <a:t>800 g		150 g		50 g</a:t>
            </a:r>
          </a:p>
          <a:p>
            <a:r>
              <a:rPr lang="en-GB" dirty="0" smtClean="0"/>
              <a:t>820 g		120 g		60 g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779" y="2383547"/>
            <a:ext cx="11129084" cy="3549254"/>
            <a:chOff x="470779" y="2383547"/>
            <a:chExt cx="11129084" cy="3549254"/>
          </a:xfrm>
        </p:grpSpPr>
        <p:sp>
          <p:nvSpPr>
            <p:cNvPr id="8" name="TextBox 7"/>
            <p:cNvSpPr txBox="1"/>
            <p:nvPr/>
          </p:nvSpPr>
          <p:spPr>
            <a:xfrm>
              <a:off x="470779" y="2383547"/>
              <a:ext cx="109007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Using either:</a:t>
              </a:r>
            </a:p>
            <a:p>
              <a:endParaRPr lang="en-GB" dirty="0" smtClean="0"/>
            </a:p>
            <a:p>
              <a:r>
                <a:rPr lang="en-GB" dirty="0" smtClean="0"/>
                <a:t>Riffle splitter	  	Paper cone	Fractional 		Coning &amp; 	Grab sampling</a:t>
              </a:r>
            </a:p>
            <a:p>
              <a:r>
                <a:rPr lang="en-GB" dirty="0"/>
                <a:t>	</a:t>
              </a:r>
              <a:r>
                <a:rPr lang="en-GB" dirty="0" smtClean="0"/>
                <a:t>		divider		shovelling		Quartering</a:t>
              </a:r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34837"/>
            <a:stretch/>
          </p:blipFill>
          <p:spPr>
            <a:xfrm>
              <a:off x="7046574" y="3787547"/>
              <a:ext cx="2194750" cy="21452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35056"/>
            <a:stretch/>
          </p:blipFill>
          <p:spPr>
            <a:xfrm>
              <a:off x="9405113" y="3787893"/>
              <a:ext cx="2194750" cy="2138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26833" r="53671" b="3295"/>
            <a:stretch/>
          </p:blipFill>
          <p:spPr>
            <a:xfrm>
              <a:off x="4755933" y="3794401"/>
              <a:ext cx="2126852" cy="2138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20096" t="30694" r="30903" b="-705"/>
            <a:stretch/>
          </p:blipFill>
          <p:spPr>
            <a:xfrm>
              <a:off x="579438" y="3787547"/>
              <a:ext cx="2249425" cy="21426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50492" b="6624"/>
            <a:stretch/>
          </p:blipFill>
          <p:spPr>
            <a:xfrm>
              <a:off x="3031200" y="3794054"/>
              <a:ext cx="1498272" cy="213874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00523" y="6142979"/>
            <a:ext cx="1091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Inspiration: L. Petersen,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C.K.Dahl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and K.H.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Esbensen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, Representative mass reduction in sampling – a critical survey of techniques and hardware,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Chemometrics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and Intelligent Laboratory Systems, 74 (2004) 95-114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results of sampling experiment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31"/>
          <a:stretch/>
        </p:blipFill>
        <p:spPr>
          <a:xfrm>
            <a:off x="588968" y="1370973"/>
            <a:ext cx="6012371" cy="4404565"/>
          </a:xfrm>
          <a:prstGeom prst="rect">
            <a:avLst/>
          </a:prstGeom>
          <a:ln w="1270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748583" y="1370972"/>
            <a:ext cx="5482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Fundamental Sampling Error (FSE) is the same for all </a:t>
            </a:r>
            <a:r>
              <a:rPr lang="en-GB" dirty="0" err="1" smtClean="0"/>
              <a:t>metods</a:t>
            </a:r>
            <a:r>
              <a:rPr lang="en-GB" dirty="0" smtClean="0"/>
              <a:t>, so the difference must be due to: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Grouping and Segregation Error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Incorrect Sampling Errors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48583" y="3261305"/>
            <a:ext cx="5421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Q1: Is there Grouping and Segregation and Incorrect Sampling Errors for the </a:t>
            </a:r>
            <a:r>
              <a:rPr lang="en-GB" b="1" dirty="0"/>
              <a:t>R</a:t>
            </a:r>
            <a:r>
              <a:rPr lang="en-GB" b="1" dirty="0" smtClean="0"/>
              <a:t>iffle splitter?</a:t>
            </a:r>
          </a:p>
          <a:p>
            <a:r>
              <a:rPr lang="en-GB" dirty="0" smtClean="0"/>
              <a:t>(i.e. how do the experiment compare to theory?)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48583" y="4344960"/>
            <a:ext cx="565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standard deviation </a:t>
            </a:r>
            <a:r>
              <a:rPr lang="en-GB" i="1" dirty="0" smtClean="0"/>
              <a:t>s</a:t>
            </a:r>
            <a:r>
              <a:rPr lang="en-GB" dirty="0" smtClean="0"/>
              <a:t> % due to FSE can be predicted by </a:t>
            </a:r>
            <a:r>
              <a:rPr lang="en-GB" dirty="0" err="1" smtClean="0"/>
              <a:t>Gy’s</a:t>
            </a:r>
            <a:r>
              <a:rPr lang="en-GB" dirty="0" smtClean="0"/>
              <a:t> formula, but only for binary mixtures, so what do we do?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8764" y="5465041"/>
            <a:ext cx="11772485" cy="1226885"/>
            <a:chOff x="-322225" y="5685492"/>
            <a:chExt cx="11772485" cy="1226885"/>
          </a:xfrm>
        </p:grpSpPr>
        <p:sp>
          <p:nvSpPr>
            <p:cNvPr id="12" name="TextBox 11"/>
            <p:cNvSpPr txBox="1"/>
            <p:nvPr/>
          </p:nvSpPr>
          <p:spPr>
            <a:xfrm>
              <a:off x="5927594" y="5685492"/>
              <a:ext cx="5522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A1</a:t>
              </a:r>
              <a:r>
                <a:rPr lang="en-GB" dirty="0" smtClean="0"/>
                <a:t>: Use the </a:t>
              </a:r>
              <a:r>
                <a:rPr lang="en-GB" b="1" dirty="0" smtClean="0">
                  <a:solidFill>
                    <a:srgbClr val="C00000"/>
                  </a:solidFill>
                </a:rPr>
                <a:t>Extended </a:t>
              </a:r>
              <a:r>
                <a:rPr lang="en-GB" b="1" dirty="0" err="1" smtClean="0">
                  <a:solidFill>
                    <a:srgbClr val="C00000"/>
                  </a:solidFill>
                </a:rPr>
                <a:t>Gy’s</a:t>
              </a:r>
              <a:r>
                <a:rPr lang="en-GB" b="1" dirty="0" smtClean="0">
                  <a:solidFill>
                    <a:srgbClr val="C00000"/>
                  </a:solidFill>
                </a:rPr>
                <a:t> formula</a:t>
              </a:r>
              <a:r>
                <a:rPr lang="en-GB" b="1" baseline="30000" dirty="0" smtClean="0">
                  <a:solidFill>
                    <a:srgbClr val="C00000"/>
                  </a:solidFill>
                </a:rPr>
                <a:t>*</a:t>
              </a:r>
              <a:r>
                <a:rPr lang="en-GB" dirty="0" smtClean="0"/>
                <a:t>– next slides…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22225" y="6266046"/>
              <a:ext cx="117320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aseline="30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*</a:t>
              </a:r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B. Svensmark 2021,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Extensions to the Theory of Sampling </a:t>
              </a:r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 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extended 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Gy’s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formula, the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segregation 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paradox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and the fundamental sampling 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uncertainty (FSU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Anal. </a:t>
              </a:r>
              <a:r>
                <a:rPr lang="en-GB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Chim</a:t>
              </a:r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</a:t>
              </a:r>
              <a:r>
                <a:rPr lang="en-GB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Acta</a:t>
              </a:r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1187 (2021) </a:t>
              </a:r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339127, d</a:t>
              </a: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oi.org/10.1016/j.aca.2021.339127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4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Derivation of the extended </a:t>
            </a:r>
            <a:r>
              <a:rPr lang="en-GB" dirty="0" err="1" smtClean="0"/>
              <a:t>Gy’s</a:t>
            </a:r>
            <a:r>
              <a:rPr lang="en-GB" dirty="0" smtClean="0"/>
              <a:t> formula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647978"/>
              </p:ext>
            </p:extLst>
          </p:nvPr>
        </p:nvGraphicFramePr>
        <p:xfrm>
          <a:off x="588965" y="1485900"/>
          <a:ext cx="6654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4" imgW="3327120" imgH="507960" progId="Equation.DSMT4">
                  <p:embed/>
                </p:oleObj>
              </mc:Choice>
              <mc:Fallback>
                <p:oleObj name="Equation" r:id="rId4" imgW="33271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8965" y="1485900"/>
                        <a:ext cx="6654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63478" y="1274539"/>
            <a:ext cx="38443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Sum over all fragments </a:t>
            </a:r>
            <a:r>
              <a:rPr lang="en-GB" i="1" dirty="0" err="1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 in the lot:</a:t>
            </a:r>
          </a:p>
          <a:p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GB" i="1" baseline="-25000" dirty="0" smtClean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: Number of fragments</a:t>
            </a:r>
          </a:p>
          <a:p>
            <a:r>
              <a:rPr lang="en-GB" i="1" dirty="0" err="1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GB" i="1" baseline="-25000" dirty="0" err="1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: Concentration in fragment 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g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GB" baseline="30000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-1</a:t>
            </a:r>
            <a:endParaRPr lang="en-GB" i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i="1" dirty="0" err="1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GB" i="1" baseline="-25000" dirty="0" err="1" smtClean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: Concentration in the lot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g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GB" baseline="30000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-1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GB" i="1" baseline="-25000" dirty="0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Mass of fragment</a:t>
            </a:r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i="1" dirty="0" err="1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g</a:t>
            </a:r>
          </a:p>
          <a:p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GB" i="1" baseline="-25000" dirty="0" smtClean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GB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Mass of the lot, g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4154" y="2411893"/>
            <a:ext cx="3739500" cy="1106007"/>
            <a:chOff x="624154" y="2411893"/>
            <a:chExt cx="3739500" cy="1106007"/>
          </a:xfrm>
        </p:grpSpPr>
        <p:sp>
          <p:nvSpPr>
            <p:cNvPr id="10" name="TextBox 9"/>
            <p:cNvSpPr txBox="1"/>
            <p:nvPr/>
          </p:nvSpPr>
          <p:spPr>
            <a:xfrm>
              <a:off x="624154" y="3148568"/>
              <a:ext cx="1457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Gy’s</a:t>
              </a:r>
              <a:r>
                <a:rPr lang="en-GB" dirty="0" smtClean="0"/>
                <a:t> formula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3656" y="2411893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 assumptions:</a:t>
              </a:r>
              <a:endParaRPr lang="en-GB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210696" y="3060551"/>
              <a:ext cx="651790" cy="24531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2981661" y="2764586"/>
              <a:ext cx="651790" cy="24531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711864" y="2488900"/>
              <a:ext cx="651790" cy="24531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516714" y="2521612"/>
            <a:ext cx="6241394" cy="2259188"/>
            <a:chOff x="5516714" y="2521612"/>
            <a:chExt cx="6241394" cy="2259188"/>
          </a:xfrm>
        </p:grpSpPr>
        <p:sp>
          <p:nvSpPr>
            <p:cNvPr id="17" name="Down Arrow 16"/>
            <p:cNvSpPr/>
            <p:nvPr/>
          </p:nvSpPr>
          <p:spPr>
            <a:xfrm>
              <a:off x="5516714" y="2521612"/>
              <a:ext cx="758414" cy="2259188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06196" y="3437067"/>
              <a:ext cx="5251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 assumption: The lot can be divided into </a:t>
              </a:r>
              <a:r>
                <a:rPr lang="en-GB" i="1" dirty="0" smtClean="0"/>
                <a:t>k </a:t>
              </a:r>
              <a:r>
                <a:rPr lang="en-GB" b="1" dirty="0" smtClean="0">
                  <a:solidFill>
                    <a:srgbClr val="00B050"/>
                  </a:solidFill>
                </a:rPr>
                <a:t>classes of fragments with similar properties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06196" y="4056365"/>
            <a:ext cx="504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(an example: Barley grains, Sesame seeds, Sand)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774932" y="4516238"/>
            <a:ext cx="11215985" cy="1936290"/>
            <a:chOff x="774932" y="4516238"/>
            <a:chExt cx="11215985" cy="1936290"/>
          </a:xfrm>
        </p:grpSpPr>
        <p:sp>
          <p:nvSpPr>
            <p:cNvPr id="22" name="TextBox 21"/>
            <p:cNvSpPr txBox="1"/>
            <p:nvPr/>
          </p:nvSpPr>
          <p:spPr>
            <a:xfrm>
              <a:off x="1873656" y="4516238"/>
              <a:ext cx="3235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</a:rPr>
                <a:t>The Extended </a:t>
              </a:r>
              <a:r>
                <a:rPr lang="en-GB" b="1" dirty="0" err="1" smtClean="0">
                  <a:solidFill>
                    <a:srgbClr val="00B050"/>
                  </a:solidFill>
                </a:rPr>
                <a:t>Gy’s</a:t>
              </a:r>
              <a:r>
                <a:rPr lang="en-GB" b="1" dirty="0" smtClean="0">
                  <a:solidFill>
                    <a:srgbClr val="00B050"/>
                  </a:solidFill>
                </a:rPr>
                <a:t> formula: 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6179863"/>
                </p:ext>
              </p:extLst>
            </p:nvPr>
          </p:nvGraphicFramePr>
          <p:xfrm>
            <a:off x="774932" y="5057479"/>
            <a:ext cx="5320276" cy="1028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7" name="Equation" r:id="rId6" imgW="2660138" imgH="514382" progId="Equation.DSMT4">
                    <p:embed/>
                  </p:oleObj>
                </mc:Choice>
                <mc:Fallback>
                  <p:oleObj name="Equation" r:id="rId6" imgW="2660138" imgH="514382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74932" y="5057479"/>
                          <a:ext cx="5320276" cy="10287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7763478" y="4975200"/>
              <a:ext cx="422743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Sum over </a:t>
              </a:r>
              <a:r>
                <a:rPr lang="en-GB" i="1" dirty="0" smtClean="0"/>
                <a:t>k </a:t>
              </a:r>
              <a:r>
                <a:rPr lang="en-GB" dirty="0" smtClean="0"/>
                <a:t>classes of fragments:</a:t>
              </a:r>
            </a:p>
            <a:p>
              <a:endParaRPr lang="en-GB" dirty="0"/>
            </a:p>
            <a:p>
              <a:r>
                <a:rPr lang="en-GB" i="1" dirty="0" err="1" smtClean="0"/>
                <a:t>m</a:t>
              </a:r>
              <a:r>
                <a:rPr lang="en-GB" i="1" baseline="-25000" dirty="0" err="1" smtClean="0"/>
                <a:t>k</a:t>
              </a:r>
              <a:r>
                <a:rPr lang="en-GB" dirty="0" smtClean="0"/>
                <a:t>: Mass of a single fragment of class </a:t>
              </a:r>
              <a:r>
                <a:rPr lang="en-GB" i="1" dirty="0" smtClean="0"/>
                <a:t>k</a:t>
              </a:r>
              <a:endParaRPr lang="en-GB" dirty="0" smtClean="0"/>
            </a:p>
            <a:p>
              <a:r>
                <a:rPr lang="en-GB" i="1" dirty="0" err="1" smtClean="0"/>
                <a:t>a</a:t>
              </a:r>
              <a:r>
                <a:rPr lang="en-GB" i="1" baseline="-25000" dirty="0" err="1" smtClean="0"/>
                <a:t>k</a:t>
              </a:r>
              <a:r>
                <a:rPr lang="en-GB" dirty="0" smtClean="0"/>
                <a:t>: Concentration in class </a:t>
              </a:r>
              <a:r>
                <a:rPr lang="en-GB" i="1" dirty="0" smtClean="0"/>
                <a:t>k</a:t>
              </a:r>
            </a:p>
            <a:p>
              <a:r>
                <a:rPr lang="en-GB" i="1" dirty="0" err="1"/>
                <a:t>x</a:t>
              </a:r>
              <a:r>
                <a:rPr lang="en-GB" i="1" baseline="-25000" dirty="0" err="1" smtClean="0"/>
                <a:t>k</a:t>
              </a:r>
              <a:r>
                <a:rPr lang="en-GB" i="1" dirty="0" smtClean="0"/>
                <a:t>:  </a:t>
              </a:r>
              <a:r>
                <a:rPr lang="en-GB" dirty="0" smtClean="0"/>
                <a:t>Mass fraction of class k</a:t>
              </a:r>
              <a:r>
                <a:rPr lang="en-GB" i="1" dirty="0" smtClean="0"/>
                <a:t>, </a:t>
              </a:r>
              <a:r>
                <a:rPr lang="en-GB" i="1" dirty="0" err="1" smtClean="0"/>
                <a:t>x</a:t>
              </a:r>
              <a:r>
                <a:rPr lang="en-GB" i="1" baseline="-25000" dirty="0" err="1" smtClean="0"/>
                <a:t>k</a:t>
              </a:r>
              <a:r>
                <a:rPr lang="en-GB" i="1" dirty="0" smtClean="0"/>
                <a:t> = M</a:t>
              </a:r>
              <a:r>
                <a:rPr lang="en-GB" i="1" baseline="-25000" dirty="0" smtClean="0"/>
                <a:t>k</a:t>
              </a:r>
              <a:r>
                <a:rPr lang="en-GB" i="1" dirty="0" smtClean="0"/>
                <a:t>/M</a:t>
              </a:r>
              <a:r>
                <a:rPr lang="en-GB" i="1" baseline="-25000" dirty="0" smtClean="0"/>
                <a:t>L</a:t>
              </a:r>
              <a:endParaRPr lang="en-GB" i="1" baseline="-25000" dirty="0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0556491" y="6033517"/>
            <a:ext cx="1326400" cy="44518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4" y="620714"/>
            <a:ext cx="11305436" cy="865186"/>
          </a:xfrm>
        </p:spPr>
        <p:txBody>
          <a:bodyPr/>
          <a:lstStyle/>
          <a:p>
            <a:r>
              <a:rPr lang="en-GB" dirty="0" smtClean="0"/>
              <a:t>The Extended </a:t>
            </a:r>
            <a:r>
              <a:rPr lang="en-GB" dirty="0" err="1" smtClean="0"/>
              <a:t>Gy’s</a:t>
            </a:r>
            <a:r>
              <a:rPr lang="en-GB" dirty="0" smtClean="0"/>
              <a:t> formula for the sampling experiment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85540" y="2669781"/>
            <a:ext cx="8552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b="1" dirty="0"/>
              <a:t>Barley	</a:t>
            </a:r>
            <a:r>
              <a:rPr lang="en-US" b="1" dirty="0" smtClean="0"/>
              <a:t>		Sesame</a:t>
            </a:r>
            <a:r>
              <a:rPr lang="en-US" b="1" dirty="0"/>
              <a:t>	</a:t>
            </a:r>
            <a:r>
              <a:rPr lang="en-US" b="1" dirty="0" smtClean="0"/>
              <a:t>		Sand</a:t>
            </a:r>
            <a:endParaRPr lang="en-US" b="1" dirty="0"/>
          </a:p>
          <a:p>
            <a:r>
              <a:rPr lang="en-US" i="1" dirty="0" err="1"/>
              <a:t>m</a:t>
            </a:r>
            <a:r>
              <a:rPr lang="en-US" i="1" baseline="-25000" dirty="0" err="1"/>
              <a:t>k</a:t>
            </a:r>
            <a:r>
              <a:rPr lang="en-US" dirty="0"/>
              <a:t>, g	0.045	</a:t>
            </a:r>
            <a:r>
              <a:rPr lang="en-US" dirty="0" smtClean="0"/>
              <a:t>		0.003</a:t>
            </a:r>
            <a:r>
              <a:rPr lang="en-US" dirty="0"/>
              <a:t>	</a:t>
            </a:r>
            <a:r>
              <a:rPr lang="en-US" dirty="0" smtClean="0"/>
              <a:t>		0.0001</a:t>
            </a:r>
            <a:endParaRPr lang="en-US" dirty="0"/>
          </a:p>
          <a:p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	0.82	</a:t>
            </a:r>
            <a:r>
              <a:rPr lang="en-US" dirty="0" smtClean="0"/>
              <a:t>		0.12</a:t>
            </a:r>
            <a:r>
              <a:rPr lang="en-US" dirty="0"/>
              <a:t>	</a:t>
            </a:r>
            <a:r>
              <a:rPr lang="en-US" dirty="0" smtClean="0"/>
              <a:t>		0.06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" t="23959" r="49632" b="38013"/>
          <a:stretch/>
        </p:blipFill>
        <p:spPr>
          <a:xfrm>
            <a:off x="1198770" y="1499034"/>
            <a:ext cx="2302998" cy="115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1179" t="35222" r="8048" b="26750"/>
          <a:stretch/>
        </p:blipFill>
        <p:spPr>
          <a:xfrm>
            <a:off x="3841170" y="1504014"/>
            <a:ext cx="2324598" cy="115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6747" t="9315" r="23178" b="53867"/>
          <a:stretch/>
        </p:blipFill>
        <p:spPr>
          <a:xfrm>
            <a:off x="6505170" y="1516676"/>
            <a:ext cx="2289600" cy="11223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77888" y="3746288"/>
            <a:ext cx="10248900" cy="1643275"/>
            <a:chOff x="877888" y="3746288"/>
            <a:chExt cx="10248900" cy="1643275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0137192"/>
                </p:ext>
              </p:extLst>
            </p:nvPr>
          </p:nvGraphicFramePr>
          <p:xfrm>
            <a:off x="877888" y="4551363"/>
            <a:ext cx="102489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5" name="Equation" r:id="rId7" imgW="6832440" imgH="558720" progId="Equation.DSMT4">
                    <p:embed/>
                  </p:oleObj>
                </mc:Choice>
                <mc:Fallback>
                  <p:oleObj name="Equation" r:id="rId7" imgW="6832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7888" y="4551363"/>
                          <a:ext cx="102489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8696971"/>
                </p:ext>
              </p:extLst>
            </p:nvPr>
          </p:nvGraphicFramePr>
          <p:xfrm>
            <a:off x="983119" y="3746288"/>
            <a:ext cx="3564732" cy="689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6" name="Equation" r:id="rId9" imgW="5320496" imgH="1028913" progId="Equation.DSMT4">
                    <p:embed/>
                  </p:oleObj>
                </mc:Choice>
                <mc:Fallback>
                  <p:oleObj name="Equation" r:id="rId9" imgW="5320496" imgH="102891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83119" y="3746288"/>
                          <a:ext cx="3564732" cy="6893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967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Observed vs predicted </a:t>
            </a:r>
            <a:r>
              <a:rPr lang="en-GB" i="1" dirty="0" smtClean="0"/>
              <a:t>s</a:t>
            </a:r>
            <a:r>
              <a:rPr lang="en-GB" dirty="0" smtClean="0"/>
              <a:t> % for the Riffle splitter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165" y="1485900"/>
            <a:ext cx="7086600" cy="186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2165" y="377280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Very good agreement: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or very little GSE or </a:t>
            </a:r>
            <a:r>
              <a:rPr lang="en-GB" dirty="0"/>
              <a:t>I</a:t>
            </a:r>
            <a:r>
              <a:rPr lang="en-GB" dirty="0" smtClean="0"/>
              <a:t>ncorrect Sampling Errors!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Sand (and sesame) has the a little GSE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441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Properties of the extended </a:t>
            </a:r>
            <a:r>
              <a:rPr lang="en-GB" dirty="0" err="1" smtClean="0"/>
              <a:t>Gy’s</a:t>
            </a:r>
            <a:r>
              <a:rPr lang="en-GB" dirty="0" smtClean="0"/>
              <a:t> formula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24/05/2022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88964" y="1341623"/>
            <a:ext cx="11018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It is exact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no assumptions have been made starting from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Gy’s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definition of constitutional heterogeneity to the extended formula, except that the lot can be divided into classes with fragments with similar properties within each class.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964" y="2692143"/>
            <a:ext cx="10959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en-US" b="1" dirty="0"/>
              <a:t>2) It is very general. </a:t>
            </a:r>
            <a:r>
              <a:rPr lang="en-US" dirty="0"/>
              <a:t>The lot can have two or several classes with different analyte concentrations </a:t>
            </a:r>
            <a:r>
              <a:rPr lang="en-US" i="1" dirty="0" err="1"/>
              <a:t>a</a:t>
            </a:r>
            <a:r>
              <a:rPr lang="en-US" i="1" baseline="-25000" dirty="0" err="1"/>
              <a:t>k</a:t>
            </a:r>
            <a:r>
              <a:rPr lang="en-US" dirty="0"/>
              <a:t> (from zero for matrix to 1 for pure analyte fragments).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61609" y="3765664"/>
            <a:ext cx="10960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en-US" b="1" dirty="0"/>
              <a:t>3) It is simple and flexible. </a:t>
            </a:r>
            <a:r>
              <a:rPr lang="en-US" dirty="0"/>
              <a:t>The operator can estimate the fragment mass in each class by any method of preference – experimentally by weight, from table values of volume and densities, using  </a:t>
            </a:r>
            <a:r>
              <a:rPr lang="en-US" dirty="0" err="1"/>
              <a:t>Gy’s</a:t>
            </a:r>
            <a:r>
              <a:rPr lang="en-US" dirty="0"/>
              <a:t> parameters, </a:t>
            </a:r>
            <a:r>
              <a:rPr lang="en-US" i="1" dirty="0" smtClean="0"/>
              <a:t>fgd</a:t>
            </a:r>
            <a:r>
              <a:rPr lang="en-US" i="1" baseline="30000" dirty="0" smtClean="0"/>
              <a:t>3</a:t>
            </a:r>
            <a:r>
              <a:rPr lang="en-US" i="1" dirty="0" smtClean="0">
                <a:sym typeface="Symbol" panose="05050102010706020507" pitchFamily="18" charset="2"/>
              </a:rPr>
              <a:t></a:t>
            </a:r>
            <a:r>
              <a:rPr lang="en-US" dirty="0" smtClean="0"/>
              <a:t>, </a:t>
            </a:r>
            <a:r>
              <a:rPr lang="en-US" dirty="0"/>
              <a:t>or by any other method. It is important to remember that the results will be as exact as the estimate.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662409" y="5393183"/>
            <a:ext cx="11012487" cy="779053"/>
            <a:chOff x="588964" y="5393183"/>
            <a:chExt cx="11012487" cy="779053"/>
          </a:xfrm>
        </p:grpSpPr>
        <p:sp>
          <p:nvSpPr>
            <p:cNvPr id="8" name="Rectangle 7"/>
            <p:cNvSpPr/>
            <p:nvPr/>
          </p:nvSpPr>
          <p:spPr>
            <a:xfrm>
              <a:off x="588964" y="5393183"/>
              <a:ext cx="11012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/>
              <a:r>
                <a:rPr lang="en-US" b="1" dirty="0"/>
                <a:t>4) </a:t>
              </a:r>
              <a:r>
                <a:rPr lang="en-US" dirty="0"/>
                <a:t>A requirement is that the sum must contain all classes making up the lot, i.e. the sum of all </a:t>
              </a:r>
              <a:r>
                <a:rPr lang="en-US" i="1" dirty="0" err="1" smtClean="0"/>
                <a:t>x</a:t>
              </a:r>
              <a:r>
                <a:rPr lang="en-US" i="1" baseline="-25000" dirty="0" err="1" smtClean="0"/>
                <a:t>k</a:t>
              </a:r>
              <a:r>
                <a:rPr lang="en-US" dirty="0" err="1" smtClean="0"/>
                <a:t>’s</a:t>
              </a:r>
              <a:r>
                <a:rPr lang="en-US" dirty="0" smtClean="0"/>
                <a:t> </a:t>
              </a:r>
              <a:r>
                <a:rPr lang="en-US" dirty="0"/>
                <a:t>should add up to </a:t>
              </a:r>
              <a:r>
                <a:rPr lang="en-US" dirty="0" smtClean="0"/>
                <a:t>1, </a:t>
              </a:r>
              <a:endParaRPr lang="en-GB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7008664"/>
                </p:ext>
              </p:extLst>
            </p:nvPr>
          </p:nvGraphicFramePr>
          <p:xfrm>
            <a:off x="2231850" y="5658156"/>
            <a:ext cx="856980" cy="514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5" name="Equation" r:id="rId4" imgW="571320" imgH="342720" progId="Equation.DSMT4">
                    <p:embed/>
                  </p:oleObj>
                </mc:Choice>
                <mc:Fallback>
                  <p:oleObj name="Equation" r:id="rId4" imgW="57132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31850" y="5658156"/>
                          <a:ext cx="856980" cy="514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567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_ENG_full.potx" id="{AE464B2D-5BAC-41C9-BF99-E20D9E854FD9}" vid="{745332A1-6632-41B5-A111-30A72D4EE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16x9_ENG_full</Template>
  <TotalTime>0</TotalTime>
  <Words>2568</Words>
  <Application>Microsoft Office PowerPoint</Application>
  <PresentationFormat>Widescreen</PresentationFormat>
  <Paragraphs>285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Cooper Black</vt:lpstr>
      <vt:lpstr>Microsoft New Tai Lue</vt:lpstr>
      <vt:lpstr>Symbol</vt:lpstr>
      <vt:lpstr>Times New Roman</vt:lpstr>
      <vt:lpstr>Wingdings</vt:lpstr>
      <vt:lpstr>Brugerdefineret design</vt:lpstr>
      <vt:lpstr>Equation</vt:lpstr>
      <vt:lpstr>PowerPoint Presentation</vt:lpstr>
      <vt:lpstr>The extended Gy’s formula, the segregation paradox and FSU </vt:lpstr>
      <vt:lpstr>Gy’s formula</vt:lpstr>
      <vt:lpstr>Sampling experiment in sampling course</vt:lpstr>
      <vt:lpstr>Typical results of sampling experiment</vt:lpstr>
      <vt:lpstr>Derivation of the extended Gy’s formula</vt:lpstr>
      <vt:lpstr>The Extended Gy’s formula for the sampling experiment</vt:lpstr>
      <vt:lpstr>Observed vs predicted s % for the Riffle splitter</vt:lpstr>
      <vt:lpstr>Properties of the extended Gy’s formula</vt:lpstr>
      <vt:lpstr>Validation experiment</vt:lpstr>
      <vt:lpstr>Validation results (n = 8)</vt:lpstr>
      <vt:lpstr>An example: Soil sampling</vt:lpstr>
      <vt:lpstr>An example: Soil sampling</vt:lpstr>
      <vt:lpstr>The validation experiment #3, #5 and #6?</vt:lpstr>
      <vt:lpstr>Normal operation of the Riffle splitter</vt:lpstr>
      <vt:lpstr>An explanation by the simplified extended Gy’s formula</vt:lpstr>
      <vt:lpstr>Prediction of the effect of the segregation paradox</vt:lpstr>
      <vt:lpstr>Predicted and observed results for the segregation paradox </vt:lpstr>
      <vt:lpstr>‘At once’ operation of the Riffle splitter (experiment #3, 8 &amp; 9)</vt:lpstr>
      <vt:lpstr>Conclusion – the segregation paradox</vt:lpstr>
      <vt:lpstr>Conclusion – the simplified extended Gy’s formula</vt:lpstr>
      <vt:lpstr>Conclusion – the extended Gy’s formula</vt:lpstr>
      <vt:lpstr>PowerPoint Presentation</vt:lpstr>
      <vt:lpstr>Grouping and Segregation Error?</vt:lpstr>
      <vt:lpstr>The Sampling Uncertainty, SU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2021-08-12T13:21:05Z</dcterms:created>
  <dcterms:modified xsi:type="dcterms:W3CDTF">2022-05-24T10:12:41Z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</Properties>
</file>