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19" r:id="rId2"/>
  </p:sldMasterIdLst>
  <p:notesMasterIdLst>
    <p:notesMasterId r:id="rId17"/>
  </p:notesMasterIdLst>
  <p:handoutMasterIdLst>
    <p:handoutMasterId r:id="rId18"/>
  </p:handoutMasterIdLst>
  <p:sldIdLst>
    <p:sldId id="348" r:id="rId3"/>
    <p:sldId id="349" r:id="rId4"/>
    <p:sldId id="346" r:id="rId5"/>
    <p:sldId id="335" r:id="rId6"/>
    <p:sldId id="345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</p:sldIdLst>
  <p:sldSz cx="9144000" cy="6858000" type="screen4x3"/>
  <p:notesSz cx="6858000" cy="9144000"/>
  <p:custShowLst>
    <p:custShow name="Custom Show 1" id="0">
      <p:sldLst/>
    </p:custShow>
  </p:custShowLst>
  <p:custDataLst>
    <p:tags r:id="rId19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0000"/>
    <a:srgbClr val="FF00FF"/>
    <a:srgbClr val="7C4218"/>
    <a:srgbClr val="901A1E"/>
    <a:srgbClr val="0099FF"/>
    <a:srgbClr val="66FF33"/>
    <a:srgbClr val="0066CC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1" autoAdjust="0"/>
    <p:restoredTop sz="94684" autoAdjust="0"/>
  </p:normalViewPr>
  <p:slideViewPr>
    <p:cSldViewPr>
      <p:cViewPr varScale="1">
        <p:scale>
          <a:sx n="71" d="100"/>
          <a:sy n="71" d="100"/>
        </p:scale>
        <p:origin x="-570" y="-96"/>
      </p:cViewPr>
      <p:guideLst>
        <p:guide orient="horz" pos="3884"/>
        <p:guide orient="horz" pos="2795"/>
        <p:guide pos="657"/>
        <p:guide pos="1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F3738-74F8-4207-B65E-D0E5DD6DAA53}" type="datetimeFigureOut">
              <a:rPr lang="en-GB" smtClean="0"/>
              <a:pPr/>
              <a:t>03/01/2016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B1A78-3C05-457A-81B9-2804D2EFDE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4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2A7936-0465-4BA6-A721-04F7DF2A098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421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NAT_ppt_top_red_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144000" cy="1285875"/>
          </a:xfrm>
          <a:prstGeom prst="rect">
            <a:avLst/>
          </a:prstGeom>
          <a:noFill/>
        </p:spPr>
      </p:pic>
      <p:pic>
        <p:nvPicPr>
          <p:cNvPr id="5" name="Picture 69" descr="top_uk_58_02"/>
          <p:cNvPicPr>
            <a:picLocks noChangeAspect="1" noChangeArrowheads="1"/>
          </p:cNvPicPr>
          <p:nvPr userDrawn="1"/>
        </p:nvPicPr>
        <p:blipFill>
          <a:blip r:embed="rId3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 flipH="1">
            <a:off x="0" y="11699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8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</a:rPr>
              <a:t>Navn på oplægsholder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Navn på KU-enhed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1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 dirty="0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B3602DD3-A9A1-42C4-A4F1-06CA48A778D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16BCEFEB-2227-4F99-8C0D-147BE899EF9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DCA59DF5-82E7-44EC-9C0D-CB3FCF9840B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9342F4E0-55D3-47E7-9B1C-1542CF9D2BE0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Dias </a:t>
            </a:r>
            <a:fld id="{DCEF8A31-7B6C-4810-A880-FC179E164971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ct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CC4DBE1C-CE21-4CE5-B3C3-E18CB95915B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2011A882-1FF0-4137-97E5-2E342C61862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op_uk_58_02"/>
          <p:cNvPicPr>
            <a:picLocks noChangeAspect="1" noChangeArrowheads="1"/>
          </p:cNvPicPr>
          <p:nvPr userDrawn="1"/>
        </p:nvPicPr>
        <p:blipFill>
          <a:blip r:embed="rId9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0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da-DK" smtClean="0"/>
              <a:t>Bo Svensmark</a:t>
            </a:r>
            <a:endParaRPr lang="da-DK" dirty="0"/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Dias </a:t>
            </a:r>
            <a:fld id="{5EE95365-12A0-45BD-B3A6-22D3CFD9EF5C}" type="slidenum">
              <a:rPr lang="da-DK"/>
              <a:pPr/>
              <a:t>‹#›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9" r:id="rId6"/>
    <p:sldLayoutId id="214748368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E7EA-F753-418D-A47A-39B6C1035986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878" y="1484784"/>
            <a:ext cx="6859514" cy="685800"/>
          </a:xfrm>
        </p:spPr>
        <p:txBody>
          <a:bodyPr/>
          <a:lstStyle/>
          <a:p>
            <a:r>
              <a:rPr lang="da-DK" dirty="0" err="1" smtClean="0"/>
              <a:t>Calculation</a:t>
            </a:r>
            <a:r>
              <a:rPr lang="da-DK" dirty="0" smtClean="0"/>
              <a:t> of Ion </a:t>
            </a:r>
            <a:r>
              <a:rPr lang="da-DK" dirty="0" err="1" smtClean="0"/>
              <a:t>Mobilities</a:t>
            </a:r>
            <a:r>
              <a:rPr lang="da-DK" dirty="0" smtClean="0"/>
              <a:t> for MS -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b="1" dirty="0" err="1" smtClean="0"/>
              <a:t>mobcal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B3602DD3-A9A1-42C4-A4F1-06CA48A778DC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6" name="Picture 1027" descr="BS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47" y="2781300"/>
            <a:ext cx="1041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4"/>
          <p:cNvSpPr txBox="1">
            <a:spLocks noChangeArrowheads="1"/>
          </p:cNvSpPr>
          <p:nvPr/>
        </p:nvSpPr>
        <p:spPr bwMode="auto">
          <a:xfrm>
            <a:off x="2508497" y="4292600"/>
            <a:ext cx="39608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2000" b="1" dirty="0"/>
              <a:t>Bo </a:t>
            </a:r>
            <a:r>
              <a:rPr lang="en-GB" altLang="da-DK" sz="2000" b="1" dirty="0" err="1"/>
              <a:t>Svensmark</a:t>
            </a:r>
            <a:endParaRPr lang="en-GB" altLang="da-DK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2000" dirty="0" smtClean="0"/>
              <a:t>RAACE - Analytical Chemistry</a:t>
            </a:r>
            <a:endParaRPr lang="en-GB" altLang="da-DK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2000" dirty="0" smtClean="0"/>
              <a:t>PLEN</a:t>
            </a:r>
            <a:endParaRPr lang="en-GB" altLang="da-DK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2000" dirty="0"/>
              <a:t>University of Copenhagen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000" dirty="0" smtClean="0"/>
              <a:t>svensmark@plen.ku.dk</a:t>
            </a:r>
            <a:endParaRPr lang="en-GB" altLang="da-DK" sz="2000" dirty="0"/>
          </a:p>
        </p:txBody>
      </p:sp>
    </p:spTree>
    <p:extLst>
      <p:ext uri="{BB962C8B-B14F-4D97-AF65-F5344CB8AC3E}">
        <p14:creationId xmlns:p14="http://schemas.microsoft.com/office/powerpoint/2010/main" val="31914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Input to </a:t>
            </a:r>
            <a:r>
              <a:rPr lang="da-DK" dirty="0" err="1" smtClean="0"/>
              <a:t>mobcal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042986" y="1091154"/>
            <a:ext cx="316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da-DK" sz="1600" dirty="0" smtClean="0">
                <a:solidFill>
                  <a:srgbClr val="000000"/>
                </a:solidFill>
              </a:rPr>
              <a:t>1) Draw the </a:t>
            </a:r>
            <a:r>
              <a:rPr lang="da-DK" sz="1600" dirty="0" err="1" smtClean="0">
                <a:solidFill>
                  <a:srgbClr val="000000"/>
                </a:solidFill>
              </a:rPr>
              <a:t>molecule</a:t>
            </a:r>
            <a:r>
              <a:rPr lang="da-DK" sz="1600" dirty="0" smtClean="0">
                <a:solidFill>
                  <a:srgbClr val="000000"/>
                </a:solidFill>
              </a:rPr>
              <a:t> with</a:t>
            </a:r>
          </a:p>
          <a:p>
            <a:r>
              <a:rPr lang="da-DK" sz="1600" b="1" dirty="0" smtClean="0">
                <a:solidFill>
                  <a:srgbClr val="000000"/>
                </a:solidFill>
              </a:rPr>
              <a:t>    </a:t>
            </a:r>
            <a:r>
              <a:rPr lang="da-DK" sz="1600" b="1" dirty="0" err="1" smtClean="0">
                <a:solidFill>
                  <a:srgbClr val="000000"/>
                </a:solidFill>
              </a:rPr>
              <a:t>ChemDraw</a:t>
            </a:r>
            <a:r>
              <a:rPr lang="da-DK" sz="1600" b="1" dirty="0" smtClean="0">
                <a:solidFill>
                  <a:srgbClr val="000000"/>
                </a:solidFill>
              </a:rPr>
              <a:t>:</a:t>
            </a:r>
            <a:endParaRPr lang="en-GB" sz="16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46" y="1009693"/>
            <a:ext cx="2057400" cy="981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7761" y="1821491"/>
            <a:ext cx="2653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000000"/>
                </a:solidFill>
              </a:rPr>
              <a:t>2) Save the </a:t>
            </a:r>
            <a:r>
              <a:rPr lang="da-DK" sz="1600" dirty="0" err="1" smtClean="0">
                <a:solidFill>
                  <a:srgbClr val="000000"/>
                </a:solidFill>
              </a:rPr>
              <a:t>coordinates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7761" y="1999254"/>
            <a:ext cx="7890007" cy="1186689"/>
            <a:chOff x="1027761" y="1999254"/>
            <a:chExt cx="7890007" cy="1186689"/>
          </a:xfrm>
        </p:grpSpPr>
        <p:sp>
          <p:nvSpPr>
            <p:cNvPr id="8" name="TextBox 7"/>
            <p:cNvSpPr txBox="1"/>
            <p:nvPr/>
          </p:nvSpPr>
          <p:spPr>
            <a:xfrm>
              <a:off x="1027761" y="2344524"/>
              <a:ext cx="60993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 smtClean="0">
                  <a:solidFill>
                    <a:srgbClr val="000000"/>
                  </a:solidFill>
                </a:rPr>
                <a:t>3) Open in Chem3D and </a:t>
              </a:r>
              <a:r>
                <a:rPr lang="da-DK" sz="1600" dirty="0" err="1" smtClean="0">
                  <a:solidFill>
                    <a:srgbClr val="000000"/>
                  </a:solidFill>
                </a:rPr>
                <a:t>calculate</a:t>
              </a:r>
              <a:r>
                <a:rPr lang="da-DK" sz="1600" dirty="0" smtClean="0">
                  <a:solidFill>
                    <a:srgbClr val="000000"/>
                  </a:solidFill>
                </a:rPr>
                <a:t> atom charges</a:t>
              </a:r>
            </a:p>
            <a:p>
              <a:r>
                <a:rPr lang="da-DK" sz="1600" dirty="0">
                  <a:solidFill>
                    <a:srgbClr val="000000"/>
                  </a:solidFill>
                </a:rPr>
                <a:t> </a:t>
              </a:r>
              <a:r>
                <a:rPr lang="da-DK" sz="1600" dirty="0" smtClean="0">
                  <a:solidFill>
                    <a:srgbClr val="000000"/>
                  </a:solidFill>
                </a:rPr>
                <a:t>   </a:t>
              </a:r>
              <a:r>
                <a:rPr lang="da-DK" sz="1600" dirty="0" err="1" smtClean="0">
                  <a:solidFill>
                    <a:srgbClr val="000000"/>
                  </a:solidFill>
                </a:rPr>
                <a:t>Calculations</a:t>
              </a:r>
              <a:r>
                <a:rPr lang="da-DK" sz="1600" dirty="0" smtClean="0">
                  <a:solidFill>
                    <a:srgbClr val="000000"/>
                  </a:solidFill>
                </a:rPr>
                <a:t> -&gt; Extended </a:t>
              </a:r>
              <a:r>
                <a:rPr lang="da-DK" sz="1600" dirty="0" err="1" smtClean="0">
                  <a:solidFill>
                    <a:srgbClr val="000000"/>
                  </a:solidFill>
                </a:rPr>
                <a:t>Hückel</a:t>
              </a:r>
              <a:r>
                <a:rPr lang="da-DK" sz="1600" dirty="0" smtClean="0">
                  <a:solidFill>
                    <a:srgbClr val="000000"/>
                  </a:solidFill>
                </a:rPr>
                <a:t> -&gt; </a:t>
              </a:r>
              <a:r>
                <a:rPr lang="da-DK" sz="1600" dirty="0" err="1" smtClean="0">
                  <a:solidFill>
                    <a:srgbClr val="000000"/>
                  </a:solidFill>
                </a:rPr>
                <a:t>Calculate</a:t>
              </a:r>
              <a:r>
                <a:rPr lang="da-DK" sz="1600" dirty="0" smtClean="0">
                  <a:solidFill>
                    <a:srgbClr val="000000"/>
                  </a:solidFill>
                </a:rPr>
                <a:t> Charges</a:t>
              </a:r>
              <a:endParaRPr lang="en-GB" sz="16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95608">
              <a:off x="7159443" y="1999254"/>
              <a:ext cx="1758325" cy="118668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27761" y="3098885"/>
            <a:ext cx="6640583" cy="3587268"/>
            <a:chOff x="1027761" y="3098885"/>
            <a:chExt cx="6640583" cy="3587268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077" y="3683660"/>
              <a:ext cx="5733267" cy="3002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27761" y="3098885"/>
              <a:ext cx="45640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 smtClean="0">
                  <a:solidFill>
                    <a:srgbClr val="000000"/>
                  </a:solidFill>
                </a:rPr>
                <a:t>4) </a:t>
              </a:r>
              <a:r>
                <a:rPr lang="da-DK" sz="1600" dirty="0" err="1" smtClean="0">
                  <a:solidFill>
                    <a:srgbClr val="000000"/>
                  </a:solidFill>
                </a:rPr>
                <a:t>Combine</a:t>
              </a:r>
              <a:r>
                <a:rPr lang="da-DK" sz="1600" dirty="0" smtClean="0">
                  <a:solidFill>
                    <a:srgbClr val="000000"/>
                  </a:solidFill>
                </a:rPr>
                <a:t> </a:t>
              </a:r>
              <a:r>
                <a:rPr lang="da-DK" sz="1600" dirty="0" err="1" smtClean="0">
                  <a:solidFill>
                    <a:srgbClr val="000000"/>
                  </a:solidFill>
                </a:rPr>
                <a:t>coordinates</a:t>
              </a:r>
              <a:r>
                <a:rPr lang="da-DK" sz="1600" dirty="0">
                  <a:solidFill>
                    <a:srgbClr val="000000"/>
                  </a:solidFill>
                </a:rPr>
                <a:t> </a:t>
              </a:r>
              <a:r>
                <a:rPr lang="da-DK" sz="1600" dirty="0" smtClean="0">
                  <a:solidFill>
                    <a:srgbClr val="000000"/>
                  </a:solidFill>
                </a:rPr>
                <a:t>and charges in an</a:t>
              </a:r>
            </a:p>
            <a:p>
              <a:r>
                <a:rPr lang="da-DK" sz="1600" dirty="0" smtClean="0">
                  <a:solidFill>
                    <a:srgbClr val="000000"/>
                  </a:solidFill>
                </a:rPr>
                <a:t>    Input file for </a:t>
              </a:r>
              <a:r>
                <a:rPr lang="da-DK" sz="1600" dirty="0" err="1" smtClean="0">
                  <a:solidFill>
                    <a:srgbClr val="000000"/>
                  </a:solidFill>
                </a:rPr>
                <a:t>mobcal</a:t>
              </a:r>
              <a:endParaRPr lang="en-GB" sz="16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4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9069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 &amp; EHS vs TM </a:t>
            </a:r>
            <a:r>
              <a:rPr lang="da-DK" dirty="0" err="1" smtClean="0"/>
              <a:t>mobilities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12</a:t>
            </a:fld>
            <a:endParaRPr lang="da-DK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43485"/>
            <a:ext cx="7364708" cy="497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Concluding</a:t>
            </a:r>
            <a:r>
              <a:rPr lang="da-DK" dirty="0" smtClean="0"/>
              <a:t> remarks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1042988" y="1844824"/>
            <a:ext cx="734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000000"/>
                </a:solidFill>
              </a:rPr>
              <a:t>The </a:t>
            </a:r>
            <a:r>
              <a:rPr lang="da-DK" sz="1600" dirty="0" err="1" smtClean="0">
                <a:solidFill>
                  <a:srgbClr val="000000"/>
                </a:solidFill>
              </a:rPr>
              <a:t>compiled</a:t>
            </a:r>
            <a:r>
              <a:rPr lang="da-DK" sz="1600" dirty="0" smtClean="0">
                <a:solidFill>
                  <a:srgbClr val="000000"/>
                </a:solidFill>
              </a:rPr>
              <a:t> program is 149 kb + Fortran </a:t>
            </a:r>
            <a:r>
              <a:rPr lang="da-DK" sz="1600" dirty="0" err="1" smtClean="0">
                <a:solidFill>
                  <a:srgbClr val="000000"/>
                </a:solidFill>
              </a:rPr>
              <a:t>library</a:t>
            </a:r>
            <a:r>
              <a:rPr lang="da-DK" sz="1600" dirty="0" smtClean="0">
                <a:solidFill>
                  <a:srgbClr val="000000"/>
                </a:solidFill>
              </a:rPr>
              <a:t>, and must </a:t>
            </a:r>
            <a:r>
              <a:rPr lang="da-DK" sz="1600" dirty="0" err="1" smtClean="0">
                <a:solidFill>
                  <a:srgbClr val="000000"/>
                </a:solidFill>
              </a:rPr>
              <a:t>be</a:t>
            </a:r>
            <a:r>
              <a:rPr lang="da-DK" sz="1600" dirty="0" smtClean="0">
                <a:solidFill>
                  <a:srgbClr val="000000"/>
                </a:solidFill>
              </a:rPr>
              <a:t> run at the </a:t>
            </a:r>
            <a:r>
              <a:rPr lang="da-DK" sz="1600" dirty="0">
                <a:solidFill>
                  <a:srgbClr val="000000"/>
                </a:solidFill>
              </a:rPr>
              <a:t>C</a:t>
            </a:r>
            <a:r>
              <a:rPr lang="da-DK" sz="1600" dirty="0" smtClean="0">
                <a:solidFill>
                  <a:srgbClr val="000000"/>
                </a:solidFill>
              </a:rPr>
              <a:t>ommand Prompt at present (DOS)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>
                <a:solidFill>
                  <a:srgbClr val="000000"/>
                </a:solidFill>
              </a:rPr>
              <a:t>E</a:t>
            </a:r>
            <a:r>
              <a:rPr lang="da-DK" sz="1600" dirty="0" err="1" smtClean="0">
                <a:solidFill>
                  <a:srgbClr val="000000"/>
                </a:solidFill>
              </a:rPr>
              <a:t>xperimental</a:t>
            </a:r>
            <a:r>
              <a:rPr lang="da-DK" sz="1600" dirty="0" smtClean="0">
                <a:solidFill>
                  <a:srgbClr val="000000"/>
                </a:solidFill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</a:rPr>
              <a:t>mobilities</a:t>
            </a:r>
            <a:r>
              <a:rPr lang="da-DK" sz="1600" dirty="0" smtClean="0">
                <a:solidFill>
                  <a:srgbClr val="000000"/>
                </a:solidFill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</a:rPr>
              <a:t>are</a:t>
            </a:r>
            <a:r>
              <a:rPr lang="da-DK" sz="1600" dirty="0" smtClean="0">
                <a:solidFill>
                  <a:srgbClr val="000000"/>
                </a:solidFill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</a:rPr>
              <a:t>needed</a:t>
            </a:r>
            <a:r>
              <a:rPr lang="da-DK" sz="1600" dirty="0" smtClean="0">
                <a:solidFill>
                  <a:srgbClr val="000000"/>
                </a:solidFill>
              </a:rPr>
              <a:t> in </a:t>
            </a:r>
            <a:r>
              <a:rPr lang="da-DK" sz="1600" dirty="0" err="1" smtClean="0">
                <a:solidFill>
                  <a:srgbClr val="000000"/>
                </a:solidFill>
              </a:rPr>
              <a:t>order</a:t>
            </a:r>
            <a:r>
              <a:rPr lang="da-DK" sz="1600" dirty="0" smtClean="0">
                <a:solidFill>
                  <a:srgbClr val="000000"/>
                </a:solidFill>
              </a:rPr>
              <a:t> to know </a:t>
            </a:r>
            <a:r>
              <a:rPr lang="da-DK" sz="1600" dirty="0" err="1" smtClean="0">
                <a:solidFill>
                  <a:srgbClr val="000000"/>
                </a:solidFill>
              </a:rPr>
              <a:t>how</a:t>
            </a:r>
            <a:r>
              <a:rPr lang="da-DK" sz="1600" dirty="0" smtClean="0">
                <a:solidFill>
                  <a:srgbClr val="000000"/>
                </a:solidFill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</a:rPr>
              <a:t>good</a:t>
            </a:r>
            <a:r>
              <a:rPr lang="da-DK" sz="1600" dirty="0" smtClean="0">
                <a:solidFill>
                  <a:srgbClr val="000000"/>
                </a:solidFill>
              </a:rPr>
              <a:t> the </a:t>
            </a:r>
            <a:r>
              <a:rPr lang="da-DK" sz="1600" dirty="0" err="1" smtClean="0">
                <a:solidFill>
                  <a:srgbClr val="000000"/>
                </a:solidFill>
              </a:rPr>
              <a:t>predictions</a:t>
            </a:r>
            <a:r>
              <a:rPr lang="da-DK" sz="1600" dirty="0" smtClean="0">
                <a:solidFill>
                  <a:srgbClr val="000000"/>
                </a:solidFill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</a:rPr>
              <a:t>are</a:t>
            </a:r>
            <a:endParaRPr lang="da-DK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000000"/>
                </a:solidFill>
              </a:rPr>
              <a:t>I </a:t>
            </a:r>
            <a:r>
              <a:rPr lang="da-DK" sz="1600" dirty="0" err="1" smtClean="0">
                <a:solidFill>
                  <a:srgbClr val="000000"/>
                </a:solidFill>
              </a:rPr>
              <a:t>may</a:t>
            </a:r>
            <a:r>
              <a:rPr lang="da-DK" sz="1600" dirty="0" smtClean="0">
                <a:solidFill>
                  <a:srgbClr val="000000"/>
                </a:solidFill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</a:rPr>
              <a:t>make</a:t>
            </a:r>
            <a:r>
              <a:rPr lang="da-DK" sz="1600" dirty="0" smtClean="0">
                <a:solidFill>
                  <a:srgbClr val="000000"/>
                </a:solidFill>
              </a:rPr>
              <a:t> an stand </a:t>
            </a:r>
            <a:r>
              <a:rPr lang="da-DK" sz="1600" dirty="0" err="1" smtClean="0">
                <a:solidFill>
                  <a:srgbClr val="000000"/>
                </a:solidFill>
              </a:rPr>
              <a:t>alone</a:t>
            </a:r>
            <a:r>
              <a:rPr lang="da-DK" sz="1600" dirty="0" smtClean="0">
                <a:solidFill>
                  <a:srgbClr val="000000"/>
                </a:solidFill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</a:rPr>
              <a:t>subroutine</a:t>
            </a:r>
            <a:r>
              <a:rPr lang="da-DK" sz="1600" dirty="0" smtClean="0">
                <a:solidFill>
                  <a:srgbClr val="000000"/>
                </a:solidFill>
              </a:rPr>
              <a:t> for Excel </a:t>
            </a:r>
            <a:r>
              <a:rPr lang="da-DK" sz="1600" dirty="0" err="1" smtClean="0">
                <a:solidFill>
                  <a:srgbClr val="000000"/>
                </a:solidFill>
              </a:rPr>
              <a:t>later</a:t>
            </a:r>
            <a:r>
              <a:rPr lang="da-DK" sz="1600" dirty="0" smtClean="0">
                <a:solidFill>
                  <a:srgbClr val="000000"/>
                </a:solidFill>
              </a:rPr>
              <a:t> on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>
          <a:xfrm>
            <a:off x="-143947" y="260648"/>
            <a:ext cx="9913722" cy="659735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DCEF8A31-7B6C-4810-A880-FC179E164971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45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Simulation of gas </a:t>
            </a:r>
            <a:r>
              <a:rPr lang="da-DK" dirty="0" err="1" smtClean="0"/>
              <a:t>chromatography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the Solvent Parameter model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6571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000000"/>
                </a:solidFill>
              </a:rPr>
              <a:t>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>
                <a:solidFill>
                  <a:srgbClr val="000000"/>
                </a:solidFill>
              </a:rPr>
              <a:t>Prediction</a:t>
            </a:r>
            <a:r>
              <a:rPr lang="da-DK" dirty="0" smtClean="0">
                <a:solidFill>
                  <a:srgbClr val="000000"/>
                </a:solidFill>
              </a:rPr>
              <a:t> of Ion </a:t>
            </a:r>
            <a:r>
              <a:rPr lang="da-DK" dirty="0" err="1" smtClean="0">
                <a:solidFill>
                  <a:srgbClr val="000000"/>
                </a:solidFill>
              </a:rPr>
              <a:t>Mobility</a:t>
            </a:r>
            <a:r>
              <a:rPr lang="da-DK" dirty="0" smtClean="0">
                <a:solidFill>
                  <a:srgbClr val="000000"/>
                </a:solidFill>
              </a:rPr>
              <a:t> MS – </a:t>
            </a:r>
            <a:r>
              <a:rPr lang="da-DK" b="1" i="1" smtClean="0">
                <a:solidFill>
                  <a:srgbClr val="000000"/>
                </a:solidFill>
              </a:rPr>
              <a:t>mobcal</a:t>
            </a:r>
            <a:endParaRPr lang="da-DK" b="1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5" name="Rounded Rectangle 4"/>
          <p:cNvSpPr/>
          <p:nvPr/>
        </p:nvSpPr>
        <p:spPr>
          <a:xfrm>
            <a:off x="2566573" y="476672"/>
            <a:ext cx="38884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Observation </a:t>
            </a:r>
          </a:p>
          <a:p>
            <a:pPr algn="ctr"/>
            <a:r>
              <a:rPr lang="da-DK" dirty="0" smtClean="0"/>
              <a:t>(Real </a:t>
            </a:r>
            <a:r>
              <a:rPr lang="da-DK" dirty="0" err="1" smtClean="0"/>
              <a:t>world</a:t>
            </a:r>
            <a:r>
              <a:rPr lang="da-DK" dirty="0" smtClean="0"/>
              <a:t>)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6521" y="1556792"/>
            <a:ext cx="3888432" cy="1634480"/>
            <a:chOff x="146521" y="1556792"/>
            <a:chExt cx="3888432" cy="1634480"/>
          </a:xfrm>
        </p:grpSpPr>
        <p:sp>
          <p:nvSpPr>
            <p:cNvPr id="6" name="Rounded Rectangle 5"/>
            <p:cNvSpPr/>
            <p:nvPr/>
          </p:nvSpPr>
          <p:spPr>
            <a:xfrm>
              <a:off x="146521" y="2276872"/>
              <a:ext cx="388843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 smtClean="0"/>
                <a:t>Conceptual</a:t>
              </a:r>
              <a:r>
                <a:rPr lang="da-DK" dirty="0" smtClean="0"/>
                <a:t> model</a:t>
              </a:r>
            </a:p>
            <a:p>
              <a:pPr algn="ctr"/>
              <a:r>
                <a:rPr lang="da-DK" dirty="0" smtClean="0"/>
                <a:t>(</a:t>
              </a:r>
              <a:r>
                <a:rPr lang="da-DK" dirty="0" err="1" smtClean="0"/>
                <a:t>Chemistry</a:t>
              </a:r>
              <a:r>
                <a:rPr lang="da-DK" dirty="0" smtClean="0"/>
                <a:t>)</a:t>
              </a:r>
              <a:endParaRPr lang="en-GB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2843808" y="1556792"/>
              <a:ext cx="288032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76989" y="3269795"/>
            <a:ext cx="3888432" cy="1624468"/>
            <a:chOff x="2576989" y="3269795"/>
            <a:chExt cx="3888432" cy="1624468"/>
          </a:xfrm>
        </p:grpSpPr>
        <p:sp>
          <p:nvSpPr>
            <p:cNvPr id="7" name="Rounded Rectangle 6"/>
            <p:cNvSpPr/>
            <p:nvPr/>
          </p:nvSpPr>
          <p:spPr>
            <a:xfrm>
              <a:off x="2576989" y="3979863"/>
              <a:ext cx="388843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Mathematical model</a:t>
              </a:r>
            </a:p>
            <a:p>
              <a:pPr algn="ctr"/>
              <a:r>
                <a:rPr lang="da-DK" dirty="0" smtClean="0"/>
                <a:t>(</a:t>
              </a:r>
              <a:r>
                <a:rPr lang="da-DK" dirty="0" err="1" smtClean="0"/>
                <a:t>Mathematics</a:t>
              </a:r>
              <a:r>
                <a:rPr lang="da-DK" dirty="0" smtClean="0"/>
                <a:t>)</a:t>
              </a:r>
              <a:endParaRPr lang="en-GB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919264" y="3269795"/>
              <a:ext cx="288032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453" y="2276872"/>
            <a:ext cx="3888432" cy="1568987"/>
            <a:chOff x="5220453" y="2276872"/>
            <a:chExt cx="3888432" cy="1568987"/>
          </a:xfrm>
        </p:grpSpPr>
        <p:sp>
          <p:nvSpPr>
            <p:cNvPr id="8" name="Rounded Rectangle 7"/>
            <p:cNvSpPr/>
            <p:nvPr/>
          </p:nvSpPr>
          <p:spPr>
            <a:xfrm>
              <a:off x="5220453" y="2276872"/>
              <a:ext cx="388843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 smtClean="0"/>
                <a:t>Numerical</a:t>
              </a:r>
              <a:r>
                <a:rPr lang="da-DK" dirty="0" smtClean="0"/>
                <a:t> model</a:t>
              </a:r>
            </a:p>
            <a:p>
              <a:pPr algn="ctr"/>
              <a:r>
                <a:rPr lang="da-DK" dirty="0" smtClean="0"/>
                <a:t>(Simulation)</a:t>
              </a:r>
              <a:endParaRPr lang="en-GB" dirty="0"/>
            </a:p>
          </p:txBody>
        </p:sp>
        <p:sp>
          <p:nvSpPr>
            <p:cNvPr id="11" name="Down Arrow 10"/>
            <p:cNvSpPr/>
            <p:nvPr/>
          </p:nvSpPr>
          <p:spPr>
            <a:xfrm flipV="1">
              <a:off x="5879014" y="3269795"/>
              <a:ext cx="288032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25906" y="1484784"/>
            <a:ext cx="652754" cy="612013"/>
            <a:chOff x="5525906" y="1484784"/>
            <a:chExt cx="652754" cy="612013"/>
          </a:xfrm>
        </p:grpSpPr>
        <p:sp>
          <p:nvSpPr>
            <p:cNvPr id="13" name="Down Arrow 12"/>
            <p:cNvSpPr/>
            <p:nvPr/>
          </p:nvSpPr>
          <p:spPr>
            <a:xfrm flipV="1">
              <a:off x="5890628" y="1484784"/>
              <a:ext cx="288032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5525906" y="1520733"/>
              <a:ext cx="288032" cy="576064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29036" y="1556792"/>
            <a:ext cx="2584902" cy="2292515"/>
            <a:chOff x="3229036" y="1556792"/>
            <a:chExt cx="2584902" cy="2292515"/>
          </a:xfrm>
        </p:grpSpPr>
        <p:sp>
          <p:nvSpPr>
            <p:cNvPr id="19" name="Down Arrow 18"/>
            <p:cNvSpPr/>
            <p:nvPr/>
          </p:nvSpPr>
          <p:spPr>
            <a:xfrm>
              <a:off x="5525906" y="3273243"/>
              <a:ext cx="288032" cy="576064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own Arrow 19"/>
            <p:cNvSpPr/>
            <p:nvPr/>
          </p:nvSpPr>
          <p:spPr>
            <a:xfrm flipV="1">
              <a:off x="3347864" y="3269795"/>
              <a:ext cx="288032" cy="576064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Down Arrow 20"/>
            <p:cNvSpPr/>
            <p:nvPr/>
          </p:nvSpPr>
          <p:spPr>
            <a:xfrm flipV="1">
              <a:off x="3229036" y="1556792"/>
              <a:ext cx="288032" cy="576064"/>
            </a:xfrm>
            <a:prstGeom prst="downArrow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745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664"/>
            <a:ext cx="6577012" cy="1240433"/>
          </a:xfrm>
        </p:spPr>
        <p:txBody>
          <a:bodyPr/>
          <a:lstStyle/>
          <a:p>
            <a:r>
              <a:rPr lang="en-US" b="1" dirty="0" smtClean="0"/>
              <a:t>Organic electrochemistry</a:t>
            </a:r>
            <a:br>
              <a:rPr lang="en-US" b="1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520" y="1775520"/>
            <a:ext cx="2664296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sz="1600" b="1" dirty="0" err="1" smtClean="0"/>
              <a:t>Mechanism</a:t>
            </a:r>
            <a:endParaRPr lang="da-DK" sz="1600" b="1" dirty="0"/>
          </a:p>
          <a:p>
            <a:r>
              <a:rPr lang="da-DK" sz="1600" dirty="0" smtClean="0"/>
              <a:t>A </a:t>
            </a:r>
            <a:r>
              <a:rPr lang="da-DK" sz="1600" dirty="0"/>
              <a:t>+ e</a:t>
            </a:r>
            <a:r>
              <a:rPr lang="da-DK" sz="1600" baseline="30000" dirty="0"/>
              <a:t>-</a:t>
            </a:r>
            <a:r>
              <a:rPr lang="da-DK" sz="1600" dirty="0"/>
              <a:t> </a:t>
            </a:r>
            <a:r>
              <a:rPr lang="da-DK" sz="1600" dirty="0">
                <a:sym typeface="Symbol" pitchFamily="18" charset="2"/>
              </a:rPr>
              <a:t> A</a:t>
            </a:r>
            <a:r>
              <a:rPr lang="da-DK" sz="1600" baseline="30000" dirty="0">
                <a:sym typeface="Symbol" pitchFamily="18" charset="2"/>
              </a:rPr>
              <a:t>.-</a:t>
            </a:r>
            <a:endParaRPr lang="da-DK" sz="1600" dirty="0">
              <a:sym typeface="Symbol" pitchFamily="18" charset="2"/>
            </a:endParaRPr>
          </a:p>
          <a:p>
            <a:r>
              <a:rPr lang="da-DK" sz="1600" dirty="0" smtClean="0">
                <a:sym typeface="Symbol" pitchFamily="18" charset="2"/>
              </a:rPr>
              <a:t>A</a:t>
            </a:r>
            <a:r>
              <a:rPr lang="da-DK" sz="1600" baseline="30000" dirty="0">
                <a:sym typeface="Symbol" pitchFamily="18" charset="2"/>
              </a:rPr>
              <a:t>.-</a:t>
            </a:r>
            <a:r>
              <a:rPr lang="da-DK" sz="1600" dirty="0"/>
              <a:t> + HS </a:t>
            </a:r>
            <a:r>
              <a:rPr lang="da-DK" sz="1600" dirty="0">
                <a:sym typeface="Symbol" pitchFamily="18" charset="2"/>
              </a:rPr>
              <a:t> AH</a:t>
            </a:r>
            <a:r>
              <a:rPr lang="da-DK" sz="1600" baseline="30000" dirty="0">
                <a:sym typeface="Symbol" pitchFamily="18" charset="2"/>
              </a:rPr>
              <a:t>.</a:t>
            </a:r>
            <a:r>
              <a:rPr lang="da-DK" sz="1600" dirty="0">
                <a:sym typeface="Symbol" pitchFamily="18" charset="2"/>
              </a:rPr>
              <a:t> + S</a:t>
            </a:r>
            <a:r>
              <a:rPr lang="da-DK" sz="1600" baseline="30000" dirty="0">
                <a:sym typeface="Symbol" pitchFamily="18" charset="2"/>
              </a:rPr>
              <a:t>-</a:t>
            </a:r>
          </a:p>
          <a:p>
            <a:r>
              <a:rPr lang="da-DK" sz="1600" dirty="0" smtClean="0">
                <a:sym typeface="Symbol" pitchFamily="18" charset="2"/>
              </a:rPr>
              <a:t>AH</a:t>
            </a:r>
            <a:r>
              <a:rPr lang="da-DK" sz="1600" baseline="30000" dirty="0">
                <a:sym typeface="Symbol" pitchFamily="18" charset="2"/>
              </a:rPr>
              <a:t>.</a:t>
            </a:r>
            <a:r>
              <a:rPr lang="da-DK" sz="1600" dirty="0">
                <a:sym typeface="Symbol" pitchFamily="18" charset="2"/>
              </a:rPr>
              <a:t> + e</a:t>
            </a:r>
            <a:r>
              <a:rPr lang="da-DK" sz="1600" baseline="30000" dirty="0">
                <a:sym typeface="Symbol" pitchFamily="18" charset="2"/>
              </a:rPr>
              <a:t>-</a:t>
            </a:r>
            <a:r>
              <a:rPr lang="da-DK" sz="1600" dirty="0">
                <a:sym typeface="Symbol" pitchFamily="18" charset="2"/>
              </a:rPr>
              <a:t>   AH</a:t>
            </a:r>
            <a:r>
              <a:rPr lang="da-DK" sz="1600" baseline="30000" dirty="0">
                <a:sym typeface="Symbol" pitchFamily="18" charset="2"/>
              </a:rPr>
              <a:t>-</a:t>
            </a:r>
            <a:r>
              <a:rPr lang="da-DK" sz="1600" dirty="0"/>
              <a:t> </a:t>
            </a:r>
            <a:endParaRPr lang="en-GB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67744" y="1772816"/>
            <a:ext cx="3383459" cy="4870376"/>
            <a:chOff x="2267744" y="1772816"/>
            <a:chExt cx="3383459" cy="4870376"/>
          </a:xfrm>
        </p:grpSpPr>
        <p:pic>
          <p:nvPicPr>
            <p:cNvPr id="12" name="Picture 9" descr="CVol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0173" y="2564904"/>
              <a:ext cx="2540000" cy="4078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131840" y="1772816"/>
              <a:ext cx="2519363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/>
                <a:t>Simulation</a:t>
              </a:r>
            </a:p>
            <a:p>
              <a:pPr algn="ctr"/>
              <a:r>
                <a:rPr lang="da-DK" sz="1600" b="1" dirty="0" smtClean="0"/>
                <a:t>(Fortran)</a:t>
              </a:r>
              <a:endParaRPr lang="en-GB" sz="1600" b="1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267744" y="5517232"/>
              <a:ext cx="719138" cy="5048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6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9512" y="2996952"/>
            <a:ext cx="2698175" cy="2391946"/>
            <a:chOff x="179512" y="2996952"/>
            <a:chExt cx="2698175" cy="2391946"/>
          </a:xfrm>
        </p:grpSpPr>
        <p:graphicFrame>
          <p:nvGraphicFramePr>
            <p:cNvPr id="11" name="Object 8"/>
            <p:cNvGraphicFramePr>
              <a:graphicFrameLocks noChangeAspect="1"/>
            </p:cNvGraphicFramePr>
            <p:nvPr/>
          </p:nvGraphicFramePr>
          <p:xfrm>
            <a:off x="827584" y="4077072"/>
            <a:ext cx="1519237" cy="1257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4" imgW="977760" imgH="838080" progId="Equation.3">
                    <p:embed/>
                  </p:oleObj>
                </mc:Choice>
                <mc:Fallback>
                  <p:oleObj name="Equation" r:id="rId4" imgW="977760" imgH="83808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4077072"/>
                          <a:ext cx="1519237" cy="1257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79512" y="3573016"/>
              <a:ext cx="2698175" cy="18158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a-DK" sz="1600" b="1" dirty="0" err="1" smtClean="0"/>
                <a:t>Differential</a:t>
              </a:r>
              <a:r>
                <a:rPr lang="da-DK" sz="1600" b="1" dirty="0" smtClean="0"/>
                <a:t> </a:t>
              </a:r>
              <a:r>
                <a:rPr lang="da-DK" sz="1600" b="1" dirty="0" err="1" smtClean="0"/>
                <a:t>equations</a:t>
              </a:r>
              <a:endParaRPr lang="da-DK" sz="1600" b="1" dirty="0" smtClean="0"/>
            </a:p>
            <a:p>
              <a:endParaRPr lang="da-DK" sz="1600" b="1" dirty="0" smtClean="0"/>
            </a:p>
            <a:p>
              <a:endParaRPr lang="da-DK" sz="1600" b="1" dirty="0" smtClean="0"/>
            </a:p>
            <a:p>
              <a:endParaRPr lang="da-DK" sz="1600" b="1" dirty="0" smtClean="0"/>
            </a:p>
            <a:p>
              <a:endParaRPr lang="da-DK" sz="1600" b="1" dirty="0" smtClean="0"/>
            </a:p>
            <a:p>
              <a:endParaRPr lang="da-DK" sz="1600" b="1" dirty="0" smtClean="0"/>
            </a:p>
            <a:p>
              <a:endParaRPr lang="en-GB" sz="1600" dirty="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474789" y="2996952"/>
              <a:ext cx="867" cy="5040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600"/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797053" y="1772816"/>
            <a:ext cx="251936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Experimental</a:t>
            </a:r>
            <a:endParaRPr lang="en-GB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204864"/>
            <a:ext cx="2838451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Diffusion controlled currents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420566" y="1196752"/>
            <a:ext cx="4383682" cy="1404156"/>
            <a:chOff x="3068638" y="1700808"/>
            <a:chExt cx="2774950" cy="936104"/>
          </a:xfrm>
        </p:grpSpPr>
        <p:graphicFrame>
          <p:nvGraphicFramePr>
            <p:cNvPr id="40966" name="Object 6"/>
            <p:cNvGraphicFramePr>
              <a:graphicFrameLocks noChangeAspect="1"/>
            </p:cNvGraphicFramePr>
            <p:nvPr/>
          </p:nvGraphicFramePr>
          <p:xfrm>
            <a:off x="3068638" y="1773238"/>
            <a:ext cx="277495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7" name="Equation" r:id="rId3" imgW="1384200" imgH="419040" progId="Equation.3">
                    <p:embed/>
                  </p:oleObj>
                </mc:Choice>
                <mc:Fallback>
                  <p:oleObj name="Equation" r:id="rId3" imgW="1384200" imgH="419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8638" y="1773238"/>
                          <a:ext cx="277495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ounded Rectangle 12"/>
            <p:cNvSpPr/>
            <p:nvPr/>
          </p:nvSpPr>
          <p:spPr>
            <a:xfrm>
              <a:off x="4572000" y="1700808"/>
              <a:ext cx="648072" cy="93610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47664" y="2636912"/>
            <a:ext cx="7086437" cy="3725863"/>
            <a:chOff x="1547664" y="2636912"/>
            <a:chExt cx="7086437" cy="3725863"/>
          </a:xfrm>
        </p:grpSpPr>
        <p:graphicFrame>
          <p:nvGraphicFramePr>
            <p:cNvPr id="4096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989868"/>
                </p:ext>
              </p:extLst>
            </p:nvPr>
          </p:nvGraphicFramePr>
          <p:xfrm>
            <a:off x="1547664" y="2636912"/>
            <a:ext cx="5707063" cy="3725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8" r:id="rId5" imgW="5705475" imgH="3724275" progId="">
                    <p:embed/>
                  </p:oleObj>
                </mc:Choice>
                <mc:Fallback>
                  <p:oleObj r:id="rId5" imgW="5705475" imgH="3724275" progId="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2636912"/>
                          <a:ext cx="5707063" cy="3725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6300192" y="2996952"/>
              <a:ext cx="2333909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</a:rPr>
                <a:t>C, </a:t>
              </a:r>
              <a:r>
                <a:rPr lang="en-US" sz="1600" dirty="0" smtClean="0">
                  <a:solidFill>
                    <a:srgbClr val="000000"/>
                  </a:solidFill>
                </a:rPr>
                <a:t>conc. At electrode</a:t>
              </a:r>
            </a:p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i="1" dirty="0" err="1" smtClean="0">
                  <a:solidFill>
                    <a:srgbClr val="000000"/>
                  </a:solidFill>
                </a:rPr>
                <a:t>dC</a:t>
              </a:r>
              <a:r>
                <a:rPr lang="en-US" sz="1600" i="1" dirty="0" smtClean="0">
                  <a:solidFill>
                    <a:srgbClr val="000000"/>
                  </a:solidFill>
                </a:rPr>
                <a:t>/</a:t>
              </a:r>
              <a:r>
                <a:rPr lang="en-US" sz="1600" i="1" dirty="0" err="1" smtClean="0">
                  <a:solidFill>
                    <a:srgbClr val="000000"/>
                  </a:solidFill>
                </a:rPr>
                <a:t>dE</a:t>
              </a:r>
              <a:endParaRPr lang="en-US" sz="1600" i="1" dirty="0" smtClean="0">
                <a:solidFill>
                  <a:srgbClr val="000000"/>
                </a:solidFill>
              </a:endParaRPr>
            </a:p>
            <a:p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00192" y="4653136"/>
              <a:ext cx="15071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Current 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Ion </a:t>
            </a:r>
            <a:r>
              <a:rPr lang="da-DK" dirty="0" err="1" smtClean="0"/>
              <a:t>Mobiity</a:t>
            </a:r>
            <a:r>
              <a:rPr lang="da-DK" dirty="0" smtClean="0"/>
              <a:t> </a:t>
            </a:r>
            <a:r>
              <a:rPr lang="da-DK" dirty="0" err="1" smtClean="0"/>
              <a:t>experimental</a:t>
            </a:r>
            <a:r>
              <a:rPr lang="da-DK" dirty="0" smtClean="0"/>
              <a:t> data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5" name="Picture 30"/>
          <p:cNvPicPr>
            <a:picLocks noChangeAspect="1"/>
          </p:cNvPicPr>
          <p:nvPr/>
        </p:nvPicPr>
        <p:blipFill>
          <a:blip r:embed="rId2"/>
          <a:srcRect l="4396" t="6908" r="4193" b="2391"/>
          <a:stretch>
            <a:fillRect/>
          </a:stretch>
        </p:blipFill>
        <p:spPr bwMode="auto">
          <a:xfrm>
            <a:off x="1776694" y="2012131"/>
            <a:ext cx="604837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ridine 97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262" y="1251744"/>
            <a:ext cx="118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,9-Dimethylbenz[c]acridine technical gra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68" y="2924944"/>
            <a:ext cx="16129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,6-Dimethylquinoline 98%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6613" y="1211870"/>
            <a:ext cx="162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enzo[h]quinoline 97%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8344" y="1043781"/>
            <a:ext cx="1155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uinoline reagent grade, 98%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738" y="1217613"/>
            <a:ext cx="838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//www.sigmaaldrich.com/content/dam/sigma-aldrich/structure9/114/mfcd00006902.eps/_jcr_content/renditions/mfcd00006902-larg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287" y="1220275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ibenzo[f,h]quinolin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318" y="5149850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ibenz[a,h]acridine BCR® certified Reference Materia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5958" y="3998748"/>
            <a:ext cx="13081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enz[c]acridine BCR® certified Reference Materia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00064" y="2043135"/>
            <a:ext cx="1270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soquinoline 97%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67632" y="1251744"/>
            <a:ext cx="7921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8" descr="-Aminopyrene 97%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1932" y="2020375"/>
            <a:ext cx="11557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767387" y="5996573"/>
            <a:ext cx="4235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000000"/>
                </a:solidFill>
              </a:rPr>
              <a:t>Sofie Bruun Knudsen, ACN 28/11-2015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Calculation</a:t>
            </a:r>
            <a:r>
              <a:rPr lang="da-DK" dirty="0" smtClean="0"/>
              <a:t> of Ion </a:t>
            </a:r>
            <a:r>
              <a:rPr lang="da-DK" dirty="0" err="1" smtClean="0"/>
              <a:t>Mobilities</a:t>
            </a:r>
            <a:r>
              <a:rPr lang="da-DK" dirty="0" smtClean="0"/>
              <a:t> - </a:t>
            </a:r>
            <a:r>
              <a:rPr lang="da-DK" b="1" dirty="0" err="1" smtClean="0"/>
              <a:t>mobcal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1042988" y="1268760"/>
            <a:ext cx="7561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Mobcal</a:t>
            </a:r>
            <a:r>
              <a:rPr lang="en-GB" dirty="0"/>
              <a:t>-program from Martin </a:t>
            </a:r>
            <a:r>
              <a:rPr lang="en-GB" dirty="0" err="1"/>
              <a:t>Jarrold's</a:t>
            </a:r>
            <a:r>
              <a:rPr lang="en-GB" dirty="0"/>
              <a:t> group: </a:t>
            </a:r>
            <a:r>
              <a:rPr lang="en-GB" dirty="0">
                <a:solidFill>
                  <a:srgbClr val="0000FF"/>
                </a:solidFill>
              </a:rPr>
              <a:t>http://www.indiana.edu/~nano/software.html.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39994" y="2158499"/>
            <a:ext cx="7921500" cy="2740683"/>
            <a:chOff x="1039994" y="2158499"/>
            <a:chExt cx="7921500" cy="2740683"/>
          </a:xfrm>
        </p:grpSpPr>
        <p:sp>
          <p:nvSpPr>
            <p:cNvPr id="8" name="Rectangle 7"/>
            <p:cNvSpPr/>
            <p:nvPr/>
          </p:nvSpPr>
          <p:spPr>
            <a:xfrm>
              <a:off x="1042988" y="2158499"/>
              <a:ext cx="73454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MOBCAL calculates theoretical collision cross sections by three </a:t>
              </a:r>
              <a:r>
                <a:rPr lang="en-GB" dirty="0" smtClean="0"/>
                <a:t>methods: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2988" y="3235136"/>
              <a:ext cx="58150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/>
                <a:t>Projection approximation (PA)</a:t>
              </a:r>
              <a:r>
                <a:rPr lang="en-GB" dirty="0"/>
                <a:t>: 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2988" y="4437517"/>
              <a:ext cx="45768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Trajectory method (TM)</a:t>
              </a:r>
              <a:r>
                <a:rPr lang="en-GB" dirty="0"/>
                <a:t>: 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9994" y="3789040"/>
              <a:ext cx="79215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/>
                <a:t>Exact hard-spheres scattering model (EHS)</a:t>
              </a:r>
              <a:r>
                <a:rPr lang="en-GB" dirty="0"/>
                <a:t>: </a:t>
              </a:r>
              <a:endParaRPr lang="en-GB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39994" y="5229200"/>
            <a:ext cx="820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Of the three calculations, the trajectory method is the most rigorous. TM-derived cross sections are the most accurate</a:t>
            </a:r>
            <a:endParaRPr lang="en-GB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6173694"/>
            <a:ext cx="4737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err="1" smtClean="0">
                <a:solidFill>
                  <a:srgbClr val="000000"/>
                </a:solidFill>
              </a:rPr>
              <a:t>Mobcal</a:t>
            </a:r>
            <a:r>
              <a:rPr lang="da-DK" sz="2000" b="1" dirty="0" smtClean="0">
                <a:solidFill>
                  <a:srgbClr val="000000"/>
                </a:solidFill>
              </a:rPr>
              <a:t>: Fortran77 source </a:t>
            </a:r>
            <a:r>
              <a:rPr lang="da-DK" sz="2000" b="1" dirty="0" err="1" smtClean="0">
                <a:solidFill>
                  <a:srgbClr val="000000"/>
                </a:solidFill>
              </a:rPr>
              <a:t>code</a:t>
            </a:r>
            <a:r>
              <a:rPr lang="da-DK" sz="2000" b="1" dirty="0" smtClean="0">
                <a:solidFill>
                  <a:srgbClr val="000000"/>
                </a:solidFill>
              </a:rPr>
              <a:t>!</a:t>
            </a:r>
            <a:endParaRPr lang="en-GB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50" y="419865"/>
            <a:ext cx="9505056" cy="61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8295"/>
            <a:ext cx="4896544" cy="49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4346" y="2892639"/>
            <a:ext cx="4137660" cy="1898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4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" y="482697"/>
            <a:ext cx="8964488" cy="173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37978"/>
            <a:ext cx="51530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004048" y="2221571"/>
            <a:ext cx="4048125" cy="3240565"/>
            <a:chOff x="5220072" y="2221571"/>
            <a:chExt cx="4048125" cy="3240565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221571"/>
              <a:ext cx="4048125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08104" y="4877361"/>
              <a:ext cx="3725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 smtClean="0">
                  <a:solidFill>
                    <a:srgbClr val="000000"/>
                  </a:solidFill>
                </a:rPr>
                <a:t>Lennart-Jones</a:t>
              </a:r>
            </a:p>
            <a:p>
              <a:r>
                <a:rPr lang="da-DK" sz="1600" b="1" dirty="0" smtClean="0">
                  <a:solidFill>
                    <a:srgbClr val="000000"/>
                  </a:solidFill>
                </a:rPr>
                <a:t>Ion – </a:t>
              </a:r>
              <a:r>
                <a:rPr lang="da-DK" sz="1600" b="1" dirty="0" err="1">
                  <a:solidFill>
                    <a:srgbClr val="000000"/>
                  </a:solidFill>
                </a:rPr>
                <a:t>I</a:t>
              </a:r>
              <a:r>
                <a:rPr lang="da-DK" sz="1600" b="1" dirty="0" err="1" smtClean="0">
                  <a:solidFill>
                    <a:srgbClr val="000000"/>
                  </a:solidFill>
                </a:rPr>
                <a:t>nduced</a:t>
              </a:r>
              <a:r>
                <a:rPr lang="da-DK" sz="1600" b="1" dirty="0" smtClean="0">
                  <a:solidFill>
                    <a:srgbClr val="000000"/>
                  </a:solidFill>
                </a:rPr>
                <a:t> </a:t>
              </a:r>
              <a:r>
                <a:rPr lang="da-DK" sz="1600" b="1" dirty="0" err="1">
                  <a:solidFill>
                    <a:srgbClr val="000000"/>
                  </a:solidFill>
                </a:rPr>
                <a:t>D</a:t>
              </a:r>
              <a:r>
                <a:rPr lang="da-DK" sz="1600" b="1" dirty="0" err="1" smtClean="0">
                  <a:solidFill>
                    <a:srgbClr val="000000"/>
                  </a:solidFill>
                </a:rPr>
                <a:t>ipole</a:t>
              </a:r>
              <a:r>
                <a:rPr lang="da-DK" sz="1600" b="1" dirty="0" smtClean="0">
                  <a:solidFill>
                    <a:srgbClr val="000000"/>
                  </a:solidFill>
                </a:rPr>
                <a:t> potential</a:t>
              </a:r>
              <a:endParaRPr lang="en-GB" sz="1600" b="1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INCLUDESESSION" val="True"/>
</p:tagLst>
</file>

<file path=ppt/theme/theme1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8045</TotalTime>
  <Words>346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ku_dk</vt:lpstr>
      <vt:lpstr>Custom Design</vt:lpstr>
      <vt:lpstr>Equation</vt:lpstr>
      <vt:lpstr>Calculation of Ion Mobilities for MS - using mobcal</vt:lpstr>
      <vt:lpstr>Simulation of gas chromatography using the Solvent Parameter model</vt:lpstr>
      <vt:lpstr>PowerPoint Presentation</vt:lpstr>
      <vt:lpstr>Organic electrochemistry   </vt:lpstr>
      <vt:lpstr>Diffusion controlled currents </vt:lpstr>
      <vt:lpstr>Ion Mobiity experimental data</vt:lpstr>
      <vt:lpstr>Calculation of Ion Mobilities - mobcal</vt:lpstr>
      <vt:lpstr>PowerPoint Presentation</vt:lpstr>
      <vt:lpstr>PowerPoint Presentation</vt:lpstr>
      <vt:lpstr>Input to mobcal</vt:lpstr>
      <vt:lpstr>Results</vt:lpstr>
      <vt:lpstr>PA &amp; EHS vs TM mobilities</vt:lpstr>
      <vt:lpstr>Concluding remarks</vt:lpstr>
      <vt:lpstr>PowerPoint Presentation</vt:lpstr>
      <vt:lpstr>Custom Show 1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Bo Svensmark</cp:lastModifiedBy>
  <cp:revision>563</cp:revision>
  <dcterms:created xsi:type="dcterms:W3CDTF">2012-12-18T19:38:25Z</dcterms:created>
  <dcterms:modified xsi:type="dcterms:W3CDTF">2016-01-03T16:24:17Z</dcterms:modified>
</cp:coreProperties>
</file>