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4"/>
  </p:notesMasterIdLst>
  <p:handoutMasterIdLst>
    <p:handoutMasterId r:id="rId35"/>
  </p:handoutMasterIdLst>
  <p:sldIdLst>
    <p:sldId id="268" r:id="rId2"/>
    <p:sldId id="257" r:id="rId3"/>
    <p:sldId id="258" r:id="rId4"/>
    <p:sldId id="261" r:id="rId5"/>
    <p:sldId id="262" r:id="rId6"/>
    <p:sldId id="259" r:id="rId7"/>
    <p:sldId id="263" r:id="rId8"/>
    <p:sldId id="264" r:id="rId9"/>
    <p:sldId id="265" r:id="rId10"/>
    <p:sldId id="290" r:id="rId11"/>
    <p:sldId id="266" r:id="rId12"/>
    <p:sldId id="283" r:id="rId13"/>
    <p:sldId id="284" r:id="rId14"/>
    <p:sldId id="285" r:id="rId15"/>
    <p:sldId id="286" r:id="rId16"/>
    <p:sldId id="282" r:id="rId17"/>
    <p:sldId id="269" r:id="rId18"/>
    <p:sldId id="270" r:id="rId19"/>
    <p:sldId id="271" r:id="rId20"/>
    <p:sldId id="272" r:id="rId21"/>
    <p:sldId id="274" r:id="rId22"/>
    <p:sldId id="291" r:id="rId23"/>
    <p:sldId id="267" r:id="rId24"/>
    <p:sldId id="273" r:id="rId25"/>
    <p:sldId id="275" r:id="rId26"/>
    <p:sldId id="276" r:id="rId27"/>
    <p:sldId id="278" r:id="rId28"/>
    <p:sldId id="279" r:id="rId29"/>
    <p:sldId id="280" r:id="rId30"/>
    <p:sldId id="288" r:id="rId31"/>
    <p:sldId id="281" r:id="rId32"/>
    <p:sldId id="289" r:id="rId33"/>
  </p:sldIdLst>
  <p:sldSz cx="9144000" cy="6858000" type="screen4x3"/>
  <p:notesSz cx="6858000" cy="9144000"/>
  <p:custDataLst>
    <p:tags r:id="rId36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657">
          <p15:clr>
            <a:srgbClr val="A4A3A4"/>
          </p15:clr>
        </p15:guide>
        <p15:guide id="4" pos="51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FF"/>
    <a:srgbClr val="66FF33"/>
    <a:srgbClr val="0099FF"/>
    <a:srgbClr val="0066CC"/>
    <a:srgbClr val="000000"/>
    <a:srgbClr val="901A1E"/>
    <a:srgbClr val="CCFFFF"/>
    <a:srgbClr val="FF66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5" autoAdjust="0"/>
    <p:restoredTop sz="94607" autoAdjust="0"/>
  </p:normalViewPr>
  <p:slideViewPr>
    <p:cSldViewPr>
      <p:cViewPr varScale="1">
        <p:scale>
          <a:sx n="85" d="100"/>
          <a:sy n="85" d="100"/>
        </p:scale>
        <p:origin x="1010" y="41"/>
      </p:cViewPr>
      <p:guideLst>
        <p:guide orient="horz" pos="3974"/>
        <p:guide orient="horz" pos="1797"/>
        <p:guide pos="657"/>
        <p:guide pos="51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F3738-74F8-4207-B65E-D0E5DD6DAA53}" type="datetimeFigureOut">
              <a:rPr lang="en-GB" smtClean="0"/>
              <a:pPr/>
              <a:t>10/12/2024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B1A78-3C05-457A-81B9-2804D2EFDE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242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2A7936-0465-4BA6-A721-04F7DF2A098F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2963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731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9114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4853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0231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0664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0982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320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5441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5862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387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3384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5499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3771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249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53C4C-D3B2-3209-9A39-0547BF948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BFFAC4-38BC-9624-4BEA-669736DBB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9A3F89-2FC9-4EC0-1189-FAF2A1509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61F3A-17B7-34B1-8EEC-1C22CD65E0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46924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3805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5196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47117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12815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2780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48816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76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88906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58797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463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9890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8615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9184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1481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2845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7936-0465-4BA6-A721-04F7DF2A098F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911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NAT_ppt_top_red_u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"/>
            <a:ext cx="9144000" cy="1285875"/>
          </a:xfrm>
          <a:prstGeom prst="rect">
            <a:avLst/>
          </a:prstGeom>
          <a:noFill/>
        </p:spPr>
      </p:pic>
      <p:pic>
        <p:nvPicPr>
          <p:cNvPr id="5" name="Picture 69" descr="top_uk_58_02"/>
          <p:cNvPicPr>
            <a:picLocks noChangeAspect="1" noChangeArrowheads="1"/>
          </p:cNvPicPr>
          <p:nvPr userDrawn="1"/>
        </p:nvPicPr>
        <p:blipFill>
          <a:blip r:embed="rId3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6"/>
          <p:cNvSpPr>
            <a:spLocks noChangeShapeType="1"/>
          </p:cNvSpPr>
          <p:nvPr userDrawn="1"/>
        </p:nvSpPr>
        <p:spPr bwMode="auto">
          <a:xfrm flipH="1">
            <a:off x="0" y="1169988"/>
            <a:ext cx="9148763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" name="Line 46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8" name="TextBox 17"/>
          <p:cNvSpPr txBox="1"/>
          <p:nvPr userDrawn="1"/>
        </p:nvSpPr>
        <p:spPr>
          <a:xfrm>
            <a:off x="-1357313" y="2044700"/>
            <a:ext cx="1296988" cy="18621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Overskrift her</a:t>
            </a: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</a:rPr>
              <a:t>Navn på oplægsholder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Navn på KU-enhed</a:t>
            </a: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Line 36"/>
          <p:cNvSpPr>
            <a:spLocks noChangeShapeType="1"/>
          </p:cNvSpPr>
          <p:nvPr userDrawn="1"/>
        </p:nvSpPr>
        <p:spPr bwMode="auto">
          <a:xfrm>
            <a:off x="-1357313" y="1982788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4000" y="2065338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a-DK" noProof="0"/>
              <a:t>Klik for at redigere titeltypografi i masteren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4000" y="2930525"/>
            <a:ext cx="6486525" cy="2803525"/>
          </a:xfrm>
        </p:spPr>
        <p:txBody>
          <a:bodyPr/>
          <a:lstStyle>
            <a:lvl1pPr>
              <a:defRPr sz="1400"/>
            </a:lvl1pPr>
          </a:lstStyle>
          <a:p>
            <a:r>
              <a:rPr lang="da-DK" noProof="0"/>
              <a:t>Click to edit Master subtitle style</a:t>
            </a:r>
          </a:p>
        </p:txBody>
      </p:sp>
      <p:sp>
        <p:nvSpPr>
          <p:cNvPr id="11" name="Rectangle 5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/>
              <a:t>Analytical</a:t>
            </a:r>
            <a:r>
              <a:rPr lang="da-DK" dirty="0"/>
              <a:t> </a:t>
            </a:r>
            <a:r>
              <a:rPr lang="da-DK" dirty="0" err="1"/>
              <a:t>Chemistry</a:t>
            </a:r>
            <a:r>
              <a:rPr lang="da-DK" dirty="0"/>
              <a:t>, PLEN</a:t>
            </a:r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Dias </a:t>
            </a:r>
            <a:fld id="{B3602DD3-A9A1-42C4-A4F1-06CA48A778DC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pic>
        <p:nvPicPr>
          <p:cNvPr id="6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>
                <a:solidFill>
                  <a:schemeClr val="bg1"/>
                </a:solidFill>
                <a:cs typeface="Arial" charset="0"/>
              </a:rPr>
            </a:br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9" name="Line 45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0" name="Text Box 46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1" name="Line 47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pic>
        <p:nvPicPr>
          <p:cNvPr id="12" name="Picture 5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54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4" name="Line 57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5" name="Line 58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6" name="Line 59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7" name="Line 60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8" name="Line 61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9" name="Line 65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20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/>
              <a:t>Analytical</a:t>
            </a:r>
            <a:r>
              <a:rPr lang="da-DK" dirty="0"/>
              <a:t> </a:t>
            </a:r>
            <a:r>
              <a:rPr lang="da-DK" dirty="0" err="1"/>
              <a:t>Chemistry</a:t>
            </a:r>
            <a:r>
              <a:rPr lang="da-DK" dirty="0"/>
              <a:t>, PLEN</a:t>
            </a:r>
          </a:p>
        </p:txBody>
      </p:sp>
      <p:sp>
        <p:nvSpPr>
          <p:cNvPr id="22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14EAEFF-4750-413E-A4B4-0228AB5F47ED}" type="datetime1">
              <a:rPr lang="en-US" smtClean="0"/>
              <a:pPr/>
              <a:t>12/10/2024</a:t>
            </a:fld>
            <a:endParaRPr lang="da-DK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Dias </a:t>
            </a:r>
            <a:fld id="{16BCEFEB-2227-4F99-8C0D-147BE899EF94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>
                <a:solidFill>
                  <a:schemeClr val="bg1"/>
                </a:solidFill>
                <a:cs typeface="Arial" charset="0"/>
              </a:rPr>
            </a:br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pic>
        <p:nvPicPr>
          <p:cNvPr id="13" name="Picture 4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1911349"/>
          </a:xfrm>
        </p:spPr>
        <p:txBody>
          <a:bodyPr/>
          <a:lstStyle/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044000" y="3358800"/>
            <a:ext cx="3744000" cy="24876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/>
              <a:t>Analytical</a:t>
            </a:r>
            <a:r>
              <a:rPr lang="da-DK" dirty="0"/>
              <a:t> </a:t>
            </a:r>
            <a:r>
              <a:rPr lang="da-DK" dirty="0" err="1"/>
              <a:t>Chemistry</a:t>
            </a:r>
            <a:r>
              <a:rPr lang="da-DK" dirty="0"/>
              <a:t>, PLEN</a:t>
            </a:r>
          </a:p>
        </p:txBody>
      </p:sp>
      <p:sp>
        <p:nvSpPr>
          <p:cNvPr id="2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77339E2-5B37-4A38-8E7C-6678354640B2}" type="datetime1">
              <a:rPr lang="en-US" smtClean="0"/>
              <a:pPr/>
              <a:t>12/10/2024</a:t>
            </a:fld>
            <a:endParaRPr lang="da-DK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Dias </a:t>
            </a:r>
            <a:fld id="{DCA59DF5-82E7-44EC-9C0D-CB3FCF9840B2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>
                <a:solidFill>
                  <a:schemeClr val="bg1"/>
                </a:solidFill>
                <a:cs typeface="Arial" charset="0"/>
              </a:rPr>
            </a:br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pic>
        <p:nvPicPr>
          <p:cNvPr id="13" name="Picture 4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74774"/>
            <a:ext cx="3211512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74774"/>
            <a:ext cx="3213100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/>
              <a:t>Analytical</a:t>
            </a:r>
            <a:r>
              <a:rPr lang="da-DK" dirty="0"/>
              <a:t> </a:t>
            </a:r>
            <a:r>
              <a:rPr lang="da-DK" dirty="0" err="1"/>
              <a:t>Chemistry</a:t>
            </a:r>
            <a:r>
              <a:rPr lang="da-DK" dirty="0"/>
              <a:t>, PLEN</a:t>
            </a: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Dias </a:t>
            </a:r>
            <a:fld id="{9342F4E0-55D3-47E7-9B1C-1542CF9D2BE0}" type="slidenum">
              <a:rPr lang="da-DK"/>
              <a:pPr/>
              <a:t>‹#›</a:t>
            </a:fld>
            <a:endParaRPr lang="da-DK"/>
          </a:p>
        </p:txBody>
      </p:sp>
      <p:sp>
        <p:nvSpPr>
          <p:cNvPr id="2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F16EAD8-513D-43E4-B087-23C6AC1E052B}" type="datetime1">
              <a:rPr lang="en-US" smtClean="0"/>
              <a:pPr/>
              <a:t>12/10/2024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4" name="Picture 18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9" name="Line 89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10" name="TextBox 17"/>
          <p:cNvSpPr txBox="1"/>
          <p:nvPr userDrawn="1"/>
        </p:nvSpPr>
        <p:spPr>
          <a:xfrm>
            <a:off x="-1357313" y="1133475"/>
            <a:ext cx="1296988" cy="677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Byt billede:</a:t>
            </a: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Ny slide og klik på ikon, indsæt billede</a:t>
            </a:r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-1357313" y="1071563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4000" y="1051200"/>
            <a:ext cx="7059600" cy="46980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/>
              <a:t>Analytical</a:t>
            </a:r>
            <a:r>
              <a:rPr lang="da-DK" dirty="0"/>
              <a:t> </a:t>
            </a:r>
            <a:r>
              <a:rPr lang="da-DK" dirty="0" err="1"/>
              <a:t>Chemistry</a:t>
            </a:r>
            <a:r>
              <a:rPr lang="da-DK" dirty="0"/>
              <a:t>, PLEN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/>
              <a:t>Dias </a:t>
            </a:r>
            <a:fld id="{DCEF8A31-7B6C-4810-A880-FC179E164971}" type="slidenum">
              <a:rPr lang="da-DK"/>
              <a:pPr/>
              <a:t>‹#›</a:t>
            </a:fld>
            <a:endParaRPr lang="da-DK"/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47DB3C-50A3-417A-9DA5-84C71286471A}" type="datetime1">
              <a:rPr lang="en-US" smtClean="0"/>
              <a:pPr/>
              <a:t>12/10/2024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 algn="ctr">
              <a:defRPr baseline="0"/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dirty="0" err="1"/>
              <a:t>Analytical</a:t>
            </a:r>
            <a:r>
              <a:rPr lang="da-DK" dirty="0"/>
              <a:t> </a:t>
            </a:r>
            <a:r>
              <a:rPr lang="da-DK" dirty="0" err="1"/>
              <a:t>Chemistry</a:t>
            </a:r>
            <a:r>
              <a:rPr lang="da-DK" dirty="0"/>
              <a:t>, PLEN</a:t>
            </a:r>
          </a:p>
        </p:txBody>
      </p:sp>
      <p:sp>
        <p:nvSpPr>
          <p:cNvPr id="4" name="Date Placeholder 2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FC9CF00-5FE0-4A2E-ADE0-4046E90EACEE}" type="datetime1">
              <a:rPr lang="en-US" smtClean="0"/>
              <a:pPr/>
              <a:t>12/10/2024</a:t>
            </a:fld>
            <a:endParaRPr lang="da-DK"/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Dias </a:t>
            </a:r>
            <a:fld id="{CC4DBE1C-CE21-4CE5-B3C3-E18CB95915B1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a-DK" dirty="0" err="1"/>
              <a:t>Analytical</a:t>
            </a:r>
            <a:r>
              <a:rPr lang="da-DK" dirty="0"/>
              <a:t> </a:t>
            </a:r>
            <a:r>
              <a:rPr lang="da-DK" dirty="0" err="1"/>
              <a:t>Chemistry</a:t>
            </a:r>
            <a:r>
              <a:rPr lang="da-DK" dirty="0"/>
              <a:t>, PLEN</a:t>
            </a:r>
          </a:p>
        </p:txBody>
      </p:sp>
      <p:sp>
        <p:nvSpPr>
          <p:cNvPr id="3" name="Date Placeholder 2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67B2402-11EF-4D7C-99AA-34819D40CB81}" type="datetime1">
              <a:rPr lang="en-US" smtClean="0"/>
              <a:pPr/>
              <a:t>12/10/2024</a:t>
            </a:fld>
            <a:endParaRPr lang="da-DK"/>
          </a:p>
        </p:txBody>
      </p:sp>
      <p:sp>
        <p:nvSpPr>
          <p:cNvPr id="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Dias </a:t>
            </a:r>
            <a:fld id="{2011A882-1FF0-4137-97E5-2E342C618626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op_uk_58_02"/>
          <p:cNvPicPr>
            <a:picLocks noChangeAspect="1" noChangeArrowheads="1"/>
          </p:cNvPicPr>
          <p:nvPr userDrawn="1"/>
        </p:nvPicPr>
        <p:blipFill>
          <a:blip r:embed="rId9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80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ea typeface="+mn-ea"/>
            </a:endParaRPr>
          </a:p>
        </p:txBody>
      </p:sp>
      <p:sp>
        <p:nvSpPr>
          <p:cNvPr id="66591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</a:defRPr>
            </a:lvl1pPr>
          </a:lstStyle>
          <a:p>
            <a:r>
              <a:rPr lang="da-DK" dirty="0" err="1"/>
              <a:t>Analytical</a:t>
            </a:r>
            <a:r>
              <a:rPr lang="da-DK" dirty="0"/>
              <a:t> </a:t>
            </a:r>
            <a:r>
              <a:rPr lang="da-DK" dirty="0" err="1"/>
              <a:t>Chemistry</a:t>
            </a:r>
            <a:r>
              <a:rPr lang="da-DK" dirty="0"/>
              <a:t>, PLEN</a:t>
            </a:r>
          </a:p>
        </p:txBody>
      </p:sp>
      <p:sp>
        <p:nvSpPr>
          <p:cNvPr id="1029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60375"/>
            <a:ext cx="65770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titeltypografi i masteren</a:t>
            </a:r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5"/>
            <a:ext cx="6577012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031" name="Picture 40" descr="KU_new_bot4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>
            <a:off x="1044575" y="6350000"/>
            <a:ext cx="6577013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fld id="{4842AC32-1359-4D56-825A-00B871A89147}" type="datetime1">
              <a:rPr lang="en-US" smtClean="0"/>
              <a:pPr/>
              <a:t>12/10/2024</a:t>
            </a:fld>
            <a:endParaRPr lang="da-DK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1044575" y="6508750"/>
            <a:ext cx="2133600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Dias </a:t>
            </a:r>
            <a:fld id="{5EE95365-12A0-45BD-B3A6-22D3CFD9EF5C}" type="slidenum">
              <a:rPr lang="da-DK"/>
              <a:pPr/>
              <a:t>‹#›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9" r:id="rId6"/>
    <p:sldLayoutId id="2147483688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ＭＳ Ｐゴシック" pitchFamily="-65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21212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2pPr>
      <a:lvl3pPr marL="1146175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irika.com/ENG/HSP/index.html" TargetMode="External"/><Relationship Id="rId5" Type="http://schemas.openxmlformats.org/officeDocument/2006/relationships/hyperlink" Target="http://hansen-solubility.com/index.html" TargetMode="External"/><Relationship Id="rId10" Type="http://schemas.openxmlformats.org/officeDocument/2006/relationships/image" Target="../media/image18.w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3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52726"/>
            <a:ext cx="5904656" cy="289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992888" cy="685800"/>
          </a:xfrm>
        </p:spPr>
        <p:txBody>
          <a:bodyPr/>
          <a:lstStyle/>
          <a:p>
            <a:pPr algn="ctr"/>
            <a:r>
              <a:rPr lang="en-GB" b="1" dirty="0"/>
              <a:t>Models for (Gas) Chromatography</a:t>
            </a:r>
            <a:br>
              <a:rPr lang="en-GB" b="1" dirty="0"/>
            </a:br>
            <a:r>
              <a:rPr lang="en-GB" b="1" dirty="0"/>
              <a:t>based on Abraham’s model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043608" y="2492896"/>
            <a:ext cx="6486525" cy="2803525"/>
          </a:xfrm>
        </p:spPr>
        <p:txBody>
          <a:bodyPr/>
          <a:lstStyle/>
          <a:p>
            <a:r>
              <a:rPr lang="en-US" dirty="0"/>
              <a:t>Bo </a:t>
            </a:r>
            <a:r>
              <a:rPr lang="en-US" dirty="0" err="1"/>
              <a:t>Svensmark</a:t>
            </a:r>
            <a:endParaRPr lang="en-US" dirty="0"/>
          </a:p>
          <a:p>
            <a:r>
              <a:rPr lang="en-US" dirty="0"/>
              <a:t>Analytical Chemistry</a:t>
            </a:r>
          </a:p>
          <a:p>
            <a:r>
              <a:rPr lang="en-US" dirty="0"/>
              <a:t>Environmental Chemistry and –Physics</a:t>
            </a:r>
          </a:p>
          <a:p>
            <a:r>
              <a:rPr lang="en-US" dirty="0"/>
              <a:t>Department of Plant and Environmental Sciences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B3602DD3-A9A1-42C4-A4F1-06CA48A778DC}" type="slidenum">
              <a:rPr lang="da-DK" smtClean="0"/>
              <a:pPr/>
              <a:t>1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err="1"/>
              <a:t>Analytical</a:t>
            </a:r>
            <a:r>
              <a:rPr lang="da-DK" dirty="0"/>
              <a:t> </a:t>
            </a:r>
            <a:r>
              <a:rPr lang="da-DK" dirty="0" err="1"/>
              <a:t>Chemistry</a:t>
            </a:r>
            <a:r>
              <a:rPr lang="da-DK" dirty="0"/>
              <a:t>, PLEN</a:t>
            </a:r>
          </a:p>
        </p:txBody>
      </p:sp>
      <p:graphicFrame>
        <p:nvGraphicFramePr>
          <p:cNvPr id="10649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92075"/>
              </p:ext>
            </p:extLst>
          </p:nvPr>
        </p:nvGraphicFramePr>
        <p:xfrm>
          <a:off x="3059832" y="4149080"/>
          <a:ext cx="3421062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0" imgH="673100" progId="Equation.3">
                  <p:embed/>
                </p:oleObj>
              </mc:Choice>
              <mc:Fallback>
                <p:oleObj name="Equation" r:id="rId5" imgW="2286000" imgH="6731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149080"/>
                        <a:ext cx="3421062" cy="9890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Medium to strong interactions - Ionic interactions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err="1"/>
              <a:t>Analytical</a:t>
            </a:r>
            <a:r>
              <a:rPr lang="da-DK" dirty="0"/>
              <a:t> </a:t>
            </a:r>
            <a:r>
              <a:rPr lang="da-DK" dirty="0" err="1"/>
              <a:t>Chemistry</a:t>
            </a:r>
            <a:r>
              <a:rPr lang="da-DK" dirty="0"/>
              <a:t>, PLEN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1043608" y="19888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The forces between ions and ions or dipoles depends very much on the dielectric constant of the solvent. </a:t>
            </a:r>
          </a:p>
        </p:txBody>
      </p:sp>
      <p:sp>
        <p:nvSpPr>
          <p:cNvPr id="6" name="Oval 5"/>
          <p:cNvSpPr/>
          <p:nvPr/>
        </p:nvSpPr>
        <p:spPr>
          <a:xfrm>
            <a:off x="1691680" y="1124744"/>
            <a:ext cx="720080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+</a:t>
            </a:r>
          </a:p>
        </p:txBody>
      </p:sp>
      <p:sp>
        <p:nvSpPr>
          <p:cNvPr id="7" name="Oval 6"/>
          <p:cNvSpPr/>
          <p:nvPr/>
        </p:nvSpPr>
        <p:spPr>
          <a:xfrm>
            <a:off x="2483768" y="1124744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-</a:t>
            </a:r>
          </a:p>
        </p:txBody>
      </p:sp>
      <p:sp>
        <p:nvSpPr>
          <p:cNvPr id="8" name="Oval 7"/>
          <p:cNvSpPr/>
          <p:nvPr/>
        </p:nvSpPr>
        <p:spPr>
          <a:xfrm>
            <a:off x="5220072" y="1124744"/>
            <a:ext cx="720080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+</a:t>
            </a:r>
          </a:p>
        </p:txBody>
      </p:sp>
      <p:sp>
        <p:nvSpPr>
          <p:cNvPr id="9" name="Oval 8"/>
          <p:cNvSpPr/>
          <p:nvPr/>
        </p:nvSpPr>
        <p:spPr>
          <a:xfrm>
            <a:off x="6084168" y="1124744"/>
            <a:ext cx="1728192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ym typeface="Symbol"/>
              </a:rPr>
              <a:t></a:t>
            </a:r>
            <a:r>
              <a:rPr lang="en-GB" b="1" dirty="0"/>
              <a:t>-   </a:t>
            </a:r>
            <a:r>
              <a:rPr lang="en-GB" b="1" dirty="0">
                <a:sym typeface="Symbol"/>
              </a:rPr>
              <a:t></a:t>
            </a:r>
            <a:r>
              <a:rPr lang="en-GB" b="1" dirty="0"/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47664" y="2852738"/>
            <a:ext cx="3125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Energy for monovalent ions: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26" y="3429000"/>
            <a:ext cx="566071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19415" y="6055559"/>
            <a:ext cx="5636266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Thermal energy:  25 – 100 </a:t>
            </a:r>
            <a:r>
              <a:rPr lang="en-GB" sz="1600" baseline="30000" dirty="0" err="1">
                <a:solidFill>
                  <a:srgbClr val="000000"/>
                </a:solidFill>
              </a:rPr>
              <a:t>o</a:t>
            </a:r>
            <a:r>
              <a:rPr lang="en-GB" sz="1600" dirty="0" err="1">
                <a:solidFill>
                  <a:srgbClr val="000000"/>
                </a:solidFill>
              </a:rPr>
              <a:t>C</a:t>
            </a:r>
            <a:r>
              <a:rPr lang="en-GB" sz="1600" dirty="0">
                <a:solidFill>
                  <a:srgbClr val="000000"/>
                </a:solidFill>
              </a:rPr>
              <a:t>:     3.7 - 4.7 kJ/</a:t>
            </a:r>
            <a:r>
              <a:rPr lang="en-GB" sz="1600" dirty="0" err="1">
                <a:solidFill>
                  <a:srgbClr val="000000"/>
                </a:solidFill>
              </a:rPr>
              <a:t>mol</a:t>
            </a: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3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Polarity types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err="1"/>
              <a:t>Analytical</a:t>
            </a:r>
            <a:r>
              <a:rPr lang="da-DK" dirty="0"/>
              <a:t> </a:t>
            </a:r>
            <a:r>
              <a:rPr lang="da-DK" dirty="0" err="1"/>
              <a:t>Chemistry</a:t>
            </a:r>
            <a:r>
              <a:rPr lang="da-DK" dirty="0"/>
              <a:t>, PLEN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899592" y="1052736"/>
            <a:ext cx="7330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Non-polar solutes:	</a:t>
            </a:r>
            <a:r>
              <a:rPr lang="en-GB" sz="1600" b="1" dirty="0">
                <a:solidFill>
                  <a:srgbClr val="000000"/>
                </a:solidFill>
              </a:rPr>
              <a:t>Dispersive interactions:</a:t>
            </a:r>
          </a:p>
          <a:p>
            <a:r>
              <a:rPr lang="en-GB" sz="1600" dirty="0">
                <a:solidFill>
                  <a:srgbClr val="000000"/>
                </a:solidFill>
              </a:rPr>
              <a:t>			Induced dipole-induced dipole interactions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1988840"/>
            <a:ext cx="64568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Polar solutes:		</a:t>
            </a:r>
            <a:r>
              <a:rPr lang="en-GB" sz="1600" b="1" dirty="0">
                <a:solidFill>
                  <a:srgbClr val="000000"/>
                </a:solidFill>
              </a:rPr>
              <a:t>Permanent dipoles:</a:t>
            </a:r>
          </a:p>
          <a:p>
            <a:r>
              <a:rPr lang="en-GB" sz="1600" dirty="0">
                <a:solidFill>
                  <a:srgbClr val="000000"/>
                </a:solidFill>
              </a:rPr>
              <a:t>			Dipole-dipole interactions</a:t>
            </a:r>
          </a:p>
          <a:p>
            <a:r>
              <a:rPr lang="en-GB" sz="1600" dirty="0">
                <a:solidFill>
                  <a:srgbClr val="000000"/>
                </a:solidFill>
              </a:rPr>
              <a:t>			Dipole-induced dipole interactions</a:t>
            </a:r>
          </a:p>
          <a:p>
            <a:r>
              <a:rPr lang="en-GB" sz="1600" dirty="0">
                <a:solidFill>
                  <a:srgbClr val="000000"/>
                </a:solidFill>
              </a:rPr>
              <a:t>			Dipole-ion interactions</a:t>
            </a:r>
          </a:p>
          <a:p>
            <a:r>
              <a:rPr lang="en-GB" sz="1600" dirty="0">
                <a:solidFill>
                  <a:srgbClr val="000000"/>
                </a:solidFill>
              </a:rPr>
              <a:t>			[+ Hydrogen bond formation]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3573016"/>
            <a:ext cx="61522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Ionic solutes:		</a:t>
            </a:r>
            <a:r>
              <a:rPr lang="en-GB" sz="1600" b="1" dirty="0">
                <a:solidFill>
                  <a:srgbClr val="000000"/>
                </a:solidFill>
              </a:rPr>
              <a:t>Ion interactions</a:t>
            </a:r>
            <a:r>
              <a:rPr lang="en-GB" sz="1600" dirty="0">
                <a:solidFill>
                  <a:srgbClr val="000000"/>
                </a:solidFill>
              </a:rPr>
              <a:t>:</a:t>
            </a:r>
          </a:p>
          <a:p>
            <a:r>
              <a:rPr lang="en-GB" sz="1600" dirty="0">
                <a:solidFill>
                  <a:srgbClr val="000000"/>
                </a:solidFill>
              </a:rPr>
              <a:t>			Ion-ion interaction</a:t>
            </a:r>
          </a:p>
          <a:p>
            <a:r>
              <a:rPr lang="en-GB" sz="1600" dirty="0">
                <a:solidFill>
                  <a:srgbClr val="000000"/>
                </a:solidFill>
              </a:rPr>
              <a:t>			Ion-dipole interactions</a:t>
            </a:r>
          </a:p>
          <a:p>
            <a:r>
              <a:rPr lang="en-GB" sz="1600" dirty="0">
                <a:solidFill>
                  <a:srgbClr val="000000"/>
                </a:solidFill>
              </a:rPr>
              <a:t>			Ion-induced dipole interactions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4941168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Remember: Chromatography is dependent on the partition between two phases, which often differs in polarity</a:t>
            </a:r>
          </a:p>
          <a:p>
            <a:endParaRPr lang="en-GB" sz="1600" dirty="0">
              <a:solidFill>
                <a:srgbClr val="000000"/>
              </a:solidFill>
            </a:endParaRPr>
          </a:p>
          <a:p>
            <a:r>
              <a:rPr lang="en-GB" sz="1600" dirty="0">
                <a:solidFill>
                  <a:srgbClr val="000000"/>
                </a:solidFill>
              </a:rPr>
              <a:t>Thus the effect of a low solubility in one phase may be as important as the effect of a high solubility in the other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of a molecule (       ) in a solvent (       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Analytical Chemistry, PLEN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389" name="Rounded Rectangle 388"/>
          <p:cNvSpPr/>
          <p:nvPr/>
        </p:nvSpPr>
        <p:spPr>
          <a:xfrm>
            <a:off x="4313380" y="655780"/>
            <a:ext cx="501510" cy="216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6741570" y="674035"/>
            <a:ext cx="167010" cy="216024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6957594" y="674035"/>
            <a:ext cx="167010" cy="216024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7173618" y="674035"/>
            <a:ext cx="167010" cy="216024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3" name="Group 402"/>
          <p:cNvGrpSpPr/>
          <p:nvPr/>
        </p:nvGrpSpPr>
        <p:grpSpPr>
          <a:xfrm>
            <a:off x="3059832" y="1268760"/>
            <a:ext cx="2088232" cy="3744416"/>
            <a:chOff x="3059832" y="1268760"/>
            <a:chExt cx="2088232" cy="3744416"/>
          </a:xfrm>
        </p:grpSpPr>
        <p:grpSp>
          <p:nvGrpSpPr>
            <p:cNvPr id="386" name="Group 385"/>
            <p:cNvGrpSpPr/>
            <p:nvPr/>
          </p:nvGrpSpPr>
          <p:grpSpPr>
            <a:xfrm>
              <a:off x="3212924" y="1268760"/>
              <a:ext cx="1503092" cy="2592289"/>
              <a:chOff x="3974757" y="1268760"/>
              <a:chExt cx="1503092" cy="2592289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3974757" y="1268760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975237" y="1484784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975237" y="1700808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975237" y="1916832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975237" y="2132856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975237" y="2348880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4474829" y="1268760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4475308" y="1484784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4475308" y="1916832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4475308" y="2132856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4475308" y="2348880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4975859" y="1268760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4976339" y="1484784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4976339" y="1700808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4976339" y="1916832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4976339" y="2132856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4976339" y="2348880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3974757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3974757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974757" y="2996953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3974757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3974757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3974757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4141767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4141767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4141767" y="2996953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4141767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4141767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4141767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4308777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4308777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4308777" y="2996953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4308777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4308777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4308777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4475788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4475788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4475788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4475788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4475788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4642798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4642798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4642798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4642798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4642798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4809808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4809808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4809808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4809808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4809808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4976818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4976818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4976818" y="2996953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4976818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4976818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4976818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5143828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5143828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5143828" y="2996953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5143828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5143828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5143828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5310838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5310838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5310838" y="2996953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5310838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5310838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5310838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ounded Rectangle 227"/>
              <p:cNvSpPr/>
              <p:nvPr/>
            </p:nvSpPr>
            <p:spPr>
              <a:xfrm>
                <a:off x="4475788" y="2996953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9" name="Straight Arrow Connector 378"/>
              <p:cNvCxnSpPr/>
              <p:nvPr/>
            </p:nvCxnSpPr>
            <p:spPr>
              <a:xfrm>
                <a:off x="4716016" y="1844823"/>
                <a:ext cx="10527" cy="1224137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4" name="TextBox 393"/>
            <p:cNvSpPr txBox="1"/>
            <p:nvPr/>
          </p:nvSpPr>
          <p:spPr>
            <a:xfrm>
              <a:off x="3059832" y="3935958"/>
              <a:ext cx="20882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Second step:</a:t>
              </a:r>
            </a:p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Solvent-solution interactions</a:t>
              </a:r>
            </a:p>
            <a:p>
              <a:pPr algn="ctr"/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5580112" y="1700808"/>
            <a:ext cx="3240360" cy="2817023"/>
            <a:chOff x="5580112" y="1700808"/>
            <a:chExt cx="3240360" cy="2817023"/>
          </a:xfrm>
        </p:grpSpPr>
        <p:grpSp>
          <p:nvGrpSpPr>
            <p:cNvPr id="387" name="Group 386"/>
            <p:cNvGrpSpPr/>
            <p:nvPr/>
          </p:nvGrpSpPr>
          <p:grpSpPr>
            <a:xfrm>
              <a:off x="5589189" y="1700808"/>
              <a:ext cx="1503091" cy="2160241"/>
              <a:chOff x="5589189" y="1700808"/>
              <a:chExt cx="1503091" cy="2160241"/>
            </a:xfrm>
          </p:grpSpPr>
          <p:sp>
            <p:nvSpPr>
              <p:cNvPr id="229" name="Rounded Rectangle 228"/>
              <p:cNvSpPr/>
              <p:nvPr/>
            </p:nvSpPr>
            <p:spPr>
              <a:xfrm rot="10800000">
                <a:off x="6590770" y="3645025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ounded Rectangle 229"/>
              <p:cNvSpPr/>
              <p:nvPr/>
            </p:nvSpPr>
            <p:spPr>
              <a:xfrm rot="10800000">
                <a:off x="6590291" y="3429001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ounded Rectangle 230"/>
              <p:cNvSpPr/>
              <p:nvPr/>
            </p:nvSpPr>
            <p:spPr>
              <a:xfrm rot="10800000">
                <a:off x="6590291" y="3212977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ounded Rectangle 231"/>
              <p:cNvSpPr/>
              <p:nvPr/>
            </p:nvSpPr>
            <p:spPr>
              <a:xfrm rot="10800000">
                <a:off x="6590291" y="2996953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ounded Rectangle 232"/>
              <p:cNvSpPr/>
              <p:nvPr/>
            </p:nvSpPr>
            <p:spPr>
              <a:xfrm rot="10800000">
                <a:off x="6590291" y="2780929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ounded Rectangle 233"/>
              <p:cNvSpPr/>
              <p:nvPr/>
            </p:nvSpPr>
            <p:spPr>
              <a:xfrm rot="10800000">
                <a:off x="6590291" y="2564905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ounded Rectangle 234"/>
              <p:cNvSpPr/>
              <p:nvPr/>
            </p:nvSpPr>
            <p:spPr>
              <a:xfrm rot="10800000">
                <a:off x="6090699" y="3645025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ounded Rectangle 235"/>
              <p:cNvSpPr/>
              <p:nvPr/>
            </p:nvSpPr>
            <p:spPr>
              <a:xfrm rot="10800000">
                <a:off x="6090219" y="3429001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ounded Rectangle 236"/>
              <p:cNvSpPr/>
              <p:nvPr/>
            </p:nvSpPr>
            <p:spPr>
              <a:xfrm rot="10800000">
                <a:off x="6090219" y="3212976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ounded Rectangle 237"/>
              <p:cNvSpPr/>
              <p:nvPr/>
            </p:nvSpPr>
            <p:spPr>
              <a:xfrm rot="10800000">
                <a:off x="6090219" y="2780929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ounded Rectangle 238"/>
              <p:cNvSpPr/>
              <p:nvPr/>
            </p:nvSpPr>
            <p:spPr>
              <a:xfrm rot="10800000">
                <a:off x="6090219" y="2564905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ounded Rectangle 239"/>
              <p:cNvSpPr/>
              <p:nvPr/>
            </p:nvSpPr>
            <p:spPr>
              <a:xfrm rot="10800000">
                <a:off x="5589668" y="3645025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ounded Rectangle 240"/>
              <p:cNvSpPr/>
              <p:nvPr/>
            </p:nvSpPr>
            <p:spPr>
              <a:xfrm rot="10800000">
                <a:off x="5589189" y="3429001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ounded Rectangle 241"/>
              <p:cNvSpPr/>
              <p:nvPr/>
            </p:nvSpPr>
            <p:spPr>
              <a:xfrm rot="10800000">
                <a:off x="5589189" y="3212977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ounded Rectangle 242"/>
              <p:cNvSpPr/>
              <p:nvPr/>
            </p:nvSpPr>
            <p:spPr>
              <a:xfrm rot="10800000">
                <a:off x="5589189" y="2996953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ounded Rectangle 243"/>
              <p:cNvSpPr/>
              <p:nvPr/>
            </p:nvSpPr>
            <p:spPr>
              <a:xfrm rot="10800000">
                <a:off x="5589189" y="2780929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ounded Rectangle 244"/>
              <p:cNvSpPr/>
              <p:nvPr/>
            </p:nvSpPr>
            <p:spPr>
              <a:xfrm rot="10800000">
                <a:off x="5589189" y="2564905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Rounded Rectangle 368"/>
              <p:cNvSpPr/>
              <p:nvPr/>
            </p:nvSpPr>
            <p:spPr>
              <a:xfrm>
                <a:off x="6084168" y="1700808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0" name="Straight Arrow Connector 379"/>
              <p:cNvCxnSpPr/>
              <p:nvPr/>
            </p:nvCxnSpPr>
            <p:spPr>
              <a:xfrm flipV="1">
                <a:off x="6300192" y="1772816"/>
                <a:ext cx="0" cy="1368152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8" name="Group 387"/>
            <p:cNvGrpSpPr/>
            <p:nvPr/>
          </p:nvGrpSpPr>
          <p:grpSpPr>
            <a:xfrm>
              <a:off x="7245373" y="1700808"/>
              <a:ext cx="1503091" cy="2160241"/>
              <a:chOff x="7245373" y="1700808"/>
              <a:chExt cx="1503091" cy="2160241"/>
            </a:xfrm>
          </p:grpSpPr>
          <p:sp>
            <p:nvSpPr>
              <p:cNvPr id="316" name="Oval 315"/>
              <p:cNvSpPr/>
              <p:nvPr/>
            </p:nvSpPr>
            <p:spPr>
              <a:xfrm>
                <a:off x="7245373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7245373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/>
              <p:cNvSpPr/>
              <p:nvPr/>
            </p:nvSpPr>
            <p:spPr>
              <a:xfrm>
                <a:off x="7245373" y="2996953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7245373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7245373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/>
              <p:cNvSpPr/>
              <p:nvPr/>
            </p:nvSpPr>
            <p:spPr>
              <a:xfrm>
                <a:off x="7245373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/>
              <p:cNvSpPr/>
              <p:nvPr/>
            </p:nvSpPr>
            <p:spPr>
              <a:xfrm>
                <a:off x="7412383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7412383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/>
              <p:cNvSpPr/>
              <p:nvPr/>
            </p:nvSpPr>
            <p:spPr>
              <a:xfrm>
                <a:off x="7412383" y="2996953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/>
              <p:cNvSpPr/>
              <p:nvPr/>
            </p:nvSpPr>
            <p:spPr>
              <a:xfrm>
                <a:off x="7412383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>
              <a:xfrm>
                <a:off x="7412383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/>
              <p:cNvSpPr/>
              <p:nvPr/>
            </p:nvSpPr>
            <p:spPr>
              <a:xfrm>
                <a:off x="7412383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/>
              <p:cNvSpPr/>
              <p:nvPr/>
            </p:nvSpPr>
            <p:spPr>
              <a:xfrm>
                <a:off x="7579393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/>
              <p:cNvSpPr/>
              <p:nvPr/>
            </p:nvSpPr>
            <p:spPr>
              <a:xfrm>
                <a:off x="7579393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/>
              <p:cNvSpPr/>
              <p:nvPr/>
            </p:nvSpPr>
            <p:spPr>
              <a:xfrm>
                <a:off x="7579393" y="2996953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/>
              <p:cNvSpPr/>
              <p:nvPr/>
            </p:nvSpPr>
            <p:spPr>
              <a:xfrm>
                <a:off x="7579393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/>
              <p:cNvSpPr/>
              <p:nvPr/>
            </p:nvSpPr>
            <p:spPr>
              <a:xfrm>
                <a:off x="7579393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7579393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/>
              <p:cNvSpPr/>
              <p:nvPr/>
            </p:nvSpPr>
            <p:spPr>
              <a:xfrm>
                <a:off x="7746403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/>
              <p:cNvSpPr/>
              <p:nvPr/>
            </p:nvSpPr>
            <p:spPr>
              <a:xfrm>
                <a:off x="7746403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7746403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7746403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7746403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/>
              <p:cNvSpPr/>
              <p:nvPr/>
            </p:nvSpPr>
            <p:spPr>
              <a:xfrm>
                <a:off x="7913413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>
              <a:xfrm>
                <a:off x="7913413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/>
              <p:cNvSpPr/>
              <p:nvPr/>
            </p:nvSpPr>
            <p:spPr>
              <a:xfrm>
                <a:off x="7913413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7913413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/>
              <p:cNvSpPr/>
              <p:nvPr/>
            </p:nvSpPr>
            <p:spPr>
              <a:xfrm>
                <a:off x="7913413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/>
              <p:cNvSpPr/>
              <p:nvPr/>
            </p:nvSpPr>
            <p:spPr>
              <a:xfrm>
                <a:off x="8080423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/>
              <p:cNvSpPr/>
              <p:nvPr/>
            </p:nvSpPr>
            <p:spPr>
              <a:xfrm>
                <a:off x="8080423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/>
              <p:cNvSpPr/>
              <p:nvPr/>
            </p:nvSpPr>
            <p:spPr>
              <a:xfrm>
                <a:off x="8080423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8080423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8080423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8247434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/>
              <p:cNvSpPr/>
              <p:nvPr/>
            </p:nvSpPr>
            <p:spPr>
              <a:xfrm>
                <a:off x="8247434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/>
              <p:cNvSpPr/>
              <p:nvPr/>
            </p:nvSpPr>
            <p:spPr>
              <a:xfrm>
                <a:off x="8247434" y="2996953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/>
              <p:cNvSpPr/>
              <p:nvPr/>
            </p:nvSpPr>
            <p:spPr>
              <a:xfrm>
                <a:off x="8247434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/>
              <p:cNvSpPr/>
              <p:nvPr/>
            </p:nvSpPr>
            <p:spPr>
              <a:xfrm>
                <a:off x="8247434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>
              <a:xfrm>
                <a:off x="8247434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/>
              <p:cNvSpPr/>
              <p:nvPr/>
            </p:nvSpPr>
            <p:spPr>
              <a:xfrm>
                <a:off x="8414444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/>
              <p:cNvSpPr/>
              <p:nvPr/>
            </p:nvSpPr>
            <p:spPr>
              <a:xfrm>
                <a:off x="8414444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/>
              <p:cNvSpPr/>
              <p:nvPr/>
            </p:nvSpPr>
            <p:spPr>
              <a:xfrm>
                <a:off x="8414444" y="2996953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/>
              <p:cNvSpPr/>
              <p:nvPr/>
            </p:nvSpPr>
            <p:spPr>
              <a:xfrm>
                <a:off x="8414444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/>
              <p:cNvSpPr/>
              <p:nvPr/>
            </p:nvSpPr>
            <p:spPr>
              <a:xfrm>
                <a:off x="8414444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/>
              <p:cNvSpPr/>
              <p:nvPr/>
            </p:nvSpPr>
            <p:spPr>
              <a:xfrm>
                <a:off x="8414444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/>
              <p:cNvSpPr/>
              <p:nvPr/>
            </p:nvSpPr>
            <p:spPr>
              <a:xfrm>
                <a:off x="8581454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/>
              <p:cNvSpPr/>
              <p:nvPr/>
            </p:nvSpPr>
            <p:spPr>
              <a:xfrm>
                <a:off x="8581454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/>
              <p:cNvSpPr/>
              <p:nvPr/>
            </p:nvSpPr>
            <p:spPr>
              <a:xfrm>
                <a:off x="8581454" y="2996953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/>
              <p:cNvSpPr/>
              <p:nvPr/>
            </p:nvSpPr>
            <p:spPr>
              <a:xfrm>
                <a:off x="8581454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>
              <a:xfrm>
                <a:off x="8581454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/>
              <p:cNvSpPr/>
              <p:nvPr/>
            </p:nvSpPr>
            <p:spPr>
              <a:xfrm>
                <a:off x="8581454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/>
              <p:cNvSpPr/>
              <p:nvPr/>
            </p:nvSpPr>
            <p:spPr>
              <a:xfrm>
                <a:off x="7501334" y="1700808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/>
              <p:cNvSpPr/>
              <p:nvPr/>
            </p:nvSpPr>
            <p:spPr>
              <a:xfrm>
                <a:off x="7861374" y="1700808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/>
              <p:cNvSpPr/>
              <p:nvPr/>
            </p:nvSpPr>
            <p:spPr>
              <a:xfrm>
                <a:off x="8221414" y="1700808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5" name="Straight Arrow Connector 384"/>
              <p:cNvCxnSpPr/>
              <p:nvPr/>
            </p:nvCxnSpPr>
            <p:spPr>
              <a:xfrm flipV="1">
                <a:off x="7956376" y="1772816"/>
                <a:ext cx="0" cy="1368152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" name="TextBox 394"/>
            <p:cNvSpPr txBox="1"/>
            <p:nvPr/>
          </p:nvSpPr>
          <p:spPr>
            <a:xfrm>
              <a:off x="5580112" y="3933056"/>
              <a:ext cx="151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Evaporation of solute </a:t>
              </a:r>
            </a:p>
          </p:txBody>
        </p:sp>
        <p:sp>
          <p:nvSpPr>
            <p:cNvPr id="396" name="TextBox 395"/>
            <p:cNvSpPr txBox="1"/>
            <p:nvPr/>
          </p:nvSpPr>
          <p:spPr>
            <a:xfrm>
              <a:off x="7308304" y="3933056"/>
              <a:ext cx="151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Evaporation of solvent </a:t>
              </a:r>
            </a:p>
          </p:txBody>
        </p:sp>
      </p:grpSp>
      <p:sp>
        <p:nvSpPr>
          <p:cNvPr id="397" name="TextBox 396"/>
          <p:cNvSpPr txBox="1"/>
          <p:nvPr/>
        </p:nvSpPr>
        <p:spPr>
          <a:xfrm>
            <a:off x="683569" y="4869160"/>
            <a:ext cx="8460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A solvent with a high evaporation energy has a high potential for strong solute-solvent interaction.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If on the other hand, the solute has a low evaporation energy, its molecules has low potential for strong solute-solvent interactions.</a:t>
            </a:r>
          </a:p>
        </p:txBody>
      </p:sp>
      <p:sp>
        <p:nvSpPr>
          <p:cNvPr id="399" name="TextBox 398"/>
          <p:cNvSpPr txBox="1"/>
          <p:nvPr/>
        </p:nvSpPr>
        <p:spPr>
          <a:xfrm>
            <a:off x="683568" y="594928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The conclusion is, that molecules with </a:t>
            </a:r>
            <a:r>
              <a:rPr lang="en-US" sz="1600" b="1" dirty="0">
                <a:solidFill>
                  <a:srgbClr val="000000"/>
                </a:solidFill>
              </a:rPr>
              <a:t>similar evaporation energies</a:t>
            </a:r>
            <a:r>
              <a:rPr lang="en-US" sz="1600" b="1" i="1" dirty="0">
                <a:solidFill>
                  <a:srgbClr val="000000"/>
                </a:solidFill>
              </a:rPr>
              <a:t> </a:t>
            </a:r>
            <a:r>
              <a:rPr lang="en-US" sz="1600" b="1" dirty="0">
                <a:solidFill>
                  <a:srgbClr val="000000"/>
                </a:solidFill>
              </a:rPr>
              <a:t>for similar volumes will, most likely, be soluble into each other</a:t>
            </a:r>
          </a:p>
        </p:txBody>
      </p:sp>
      <p:grpSp>
        <p:nvGrpSpPr>
          <p:cNvPr id="402" name="Group 401"/>
          <p:cNvGrpSpPr/>
          <p:nvPr/>
        </p:nvGrpSpPr>
        <p:grpSpPr>
          <a:xfrm>
            <a:off x="611560" y="1268760"/>
            <a:ext cx="2513637" cy="3495293"/>
            <a:chOff x="611560" y="1268760"/>
            <a:chExt cx="2513637" cy="3495293"/>
          </a:xfrm>
        </p:grpSpPr>
        <p:sp>
          <p:nvSpPr>
            <p:cNvPr id="393" name="TextBox 392"/>
            <p:cNvSpPr txBox="1"/>
            <p:nvPr/>
          </p:nvSpPr>
          <p:spPr>
            <a:xfrm>
              <a:off x="611560" y="3933056"/>
              <a:ext cx="25136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First step:</a:t>
              </a:r>
            </a:p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Cavity formation and</a:t>
              </a:r>
            </a:p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solvent </a:t>
              </a:r>
              <a:r>
                <a:rPr lang="en-US" sz="1600" dirty="0" err="1">
                  <a:solidFill>
                    <a:srgbClr val="000000"/>
                  </a:solidFill>
                </a:rPr>
                <a:t>reorganisation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401" name="Group 400"/>
            <p:cNvGrpSpPr/>
            <p:nvPr/>
          </p:nvGrpSpPr>
          <p:grpSpPr>
            <a:xfrm>
              <a:off x="1115616" y="1268760"/>
              <a:ext cx="1503091" cy="2592289"/>
              <a:chOff x="1115616" y="1268760"/>
              <a:chExt cx="1503091" cy="2592289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115616" y="1268760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116095" y="1484784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1116095" y="1700808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1116095" y="1916832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1116095" y="2132856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116095" y="2348880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1615687" y="1268760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1616167" y="1484784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616167" y="1700808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616167" y="1916832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1616167" y="2132856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1616167" y="2348880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2116718" y="1268760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2117197" y="1484784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2117197" y="1700808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2117197" y="1916832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2117197" y="2132856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2117197" y="2348880"/>
                <a:ext cx="501510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15616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115616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115616" y="2996953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15616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115616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115616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282626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282626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282626" y="2996953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282626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282626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282626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449636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449636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449636" y="2996953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449636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449636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449636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616646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616646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1616646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1616646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1616646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783656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783656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783656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783656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783656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950666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950666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950666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1950666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1950666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2117677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2117677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2117677" y="2996953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2117677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2117677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2117677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284687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2284687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2284687" y="2996953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284687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2284687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2284687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2451697" y="256490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451697" y="2780929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451697" y="2996953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2451697" y="3212977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2451697" y="3429001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2451697" y="3645025"/>
                <a:ext cx="167010" cy="21602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0" name="Straight Arrow Connector 399"/>
              <p:cNvCxnSpPr/>
              <p:nvPr/>
            </p:nvCxnSpPr>
            <p:spPr>
              <a:xfrm>
                <a:off x="1835696" y="1844824"/>
                <a:ext cx="10527" cy="1224137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/>
      <p:bldP spid="3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Hildebrand Solubility Parameter</a:t>
            </a:r>
            <a:r>
              <a:rPr lang="en-US" baseline="30000" dirty="0"/>
              <a:t>*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Analytical Chemistry, PLEN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6" name="Rectangle 5"/>
          <p:cNvSpPr/>
          <p:nvPr/>
        </p:nvSpPr>
        <p:spPr>
          <a:xfrm>
            <a:off x="5436096" y="6308725"/>
            <a:ext cx="2520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/>
              <a:t>*</a:t>
            </a:r>
            <a:r>
              <a:rPr lang="en-US" sz="1200" dirty="0"/>
              <a:t>Joel H. Hildebrand 1936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012160" y="1124744"/>
          <a:ext cx="157956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54100" imgH="482600" progId="Equation.3">
                  <p:embed/>
                </p:oleObj>
              </mc:Choice>
              <mc:Fallback>
                <p:oleObj name="Equation" r:id="rId3" imgW="1054100" imgH="482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124744"/>
                        <a:ext cx="1579563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980728"/>
            <a:ext cx="5401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Hildebrand Solubility parameter </a:t>
            </a:r>
            <a:r>
              <a:rPr lang="en-US" sz="1600" i="1" dirty="0">
                <a:solidFill>
                  <a:srgbClr val="000000"/>
                </a:solidFill>
                <a:sym typeface="Symbol"/>
              </a:rPr>
              <a:t>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 is the square root of the </a:t>
            </a:r>
            <a:r>
              <a:rPr lang="en-US" sz="1600" b="1" dirty="0">
                <a:solidFill>
                  <a:srgbClr val="000000"/>
                </a:solidFill>
                <a:sym typeface="Symbol"/>
              </a:rPr>
              <a:t>cohesive energy density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, i.e. the energy that holds a unit volume of the solvent together (evaporation energy/molecular volume)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23528" y="2348880"/>
            <a:ext cx="7848922" cy="3970318"/>
            <a:chOff x="323528" y="2348880"/>
            <a:chExt cx="7848922" cy="3970318"/>
          </a:xfrm>
        </p:grpSpPr>
        <p:sp>
          <p:nvSpPr>
            <p:cNvPr id="15" name="Rectangle 14"/>
            <p:cNvSpPr/>
            <p:nvPr/>
          </p:nvSpPr>
          <p:spPr>
            <a:xfrm>
              <a:off x="4284018" y="2348880"/>
              <a:ext cx="3888432" cy="3970318"/>
            </a:xfrm>
            <a:prstGeom prst="rect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latin typeface="Times New Roman"/>
                </a:rPr>
                <a:t>Solvent 		</a:t>
              </a:r>
              <a:r>
                <a:rPr lang="en-GB" sz="1200" b="1" dirty="0">
                  <a:latin typeface="Times New Roman"/>
                  <a:sym typeface="Symbol"/>
                </a:rPr>
                <a:t></a:t>
              </a:r>
              <a:r>
                <a:rPr lang="en-GB" sz="1200" b="1" dirty="0">
                  <a:latin typeface="Times New Roman"/>
                </a:rPr>
                <a:t>	</a:t>
              </a:r>
              <a:r>
                <a:rPr lang="en-GB" sz="1200" b="1" dirty="0">
                  <a:latin typeface="Times New Roman"/>
                  <a:sym typeface="Symbol"/>
                </a:rPr>
                <a:t></a:t>
              </a:r>
              <a:r>
                <a:rPr lang="en-GB" sz="1200" b="1" dirty="0">
                  <a:latin typeface="Times New Roman"/>
                </a:rPr>
                <a:t>(SI)</a:t>
              </a:r>
              <a:endParaRPr lang="en-GB" sz="1200" dirty="0">
                <a:latin typeface="Times New Roman"/>
              </a:endParaRPr>
            </a:p>
            <a:p>
              <a:endParaRPr lang="en-GB" sz="1200" dirty="0">
                <a:latin typeface="Times New Roman"/>
              </a:endParaRPr>
            </a:p>
            <a:p>
              <a:r>
                <a:rPr lang="en-GB" sz="1200" dirty="0">
                  <a:latin typeface="Times New Roman"/>
                </a:rPr>
                <a:t>Methyl ethyl </a:t>
              </a:r>
              <a:r>
                <a:rPr lang="en-GB" sz="1200" dirty="0" err="1">
                  <a:latin typeface="Times New Roman"/>
                </a:rPr>
                <a:t>ketone</a:t>
              </a:r>
              <a:r>
                <a:rPr lang="en-GB" sz="1200" dirty="0">
                  <a:latin typeface="Times New Roman"/>
                </a:rPr>
                <a:t> 	9.27 	19.3 </a:t>
              </a:r>
            </a:p>
            <a:p>
              <a:r>
                <a:rPr lang="en-GB" sz="1200" dirty="0">
                  <a:latin typeface="Times New Roman"/>
                </a:rPr>
                <a:t>Acetone 		9.77 	19.7 </a:t>
              </a:r>
            </a:p>
            <a:p>
              <a:r>
                <a:rPr lang="en-GB" sz="1200" dirty="0" err="1">
                  <a:latin typeface="Times New Roman"/>
                </a:rPr>
                <a:t>Diacetone</a:t>
              </a:r>
              <a:r>
                <a:rPr lang="en-GB" sz="1200" dirty="0">
                  <a:latin typeface="Times New Roman"/>
                </a:rPr>
                <a:t> alcohol 	10.18 	20.0 </a:t>
              </a:r>
            </a:p>
            <a:p>
              <a:r>
                <a:rPr lang="en-GB" sz="1200" dirty="0">
                  <a:latin typeface="Times New Roman"/>
                </a:rPr>
                <a:t>Ethylene dichloride 	9.76 	20.2 </a:t>
              </a:r>
            </a:p>
            <a:p>
              <a:r>
                <a:rPr lang="en-GB" sz="1200" dirty="0" err="1">
                  <a:latin typeface="Times New Roman"/>
                </a:rPr>
                <a:t>Methylene</a:t>
              </a:r>
              <a:r>
                <a:rPr lang="en-GB" sz="1200" dirty="0">
                  <a:latin typeface="Times New Roman"/>
                </a:rPr>
                <a:t> chloride 	9.93 	20.2 </a:t>
              </a:r>
            </a:p>
            <a:p>
              <a:r>
                <a:rPr lang="en-GB" sz="1200" dirty="0">
                  <a:latin typeface="Times New Roman"/>
                </a:rPr>
                <a:t>Butyl </a:t>
              </a:r>
              <a:r>
                <a:rPr lang="en-GB" sz="1200" dirty="0" err="1">
                  <a:latin typeface="Times New Roman"/>
                </a:rPr>
                <a:t>Cellosolve</a:t>
              </a:r>
              <a:r>
                <a:rPr lang="en-GB" sz="1200" dirty="0">
                  <a:latin typeface="Times New Roman"/>
                </a:rPr>
                <a:t>® 	10.24 	20.2 </a:t>
              </a:r>
            </a:p>
            <a:p>
              <a:r>
                <a:rPr lang="en-GB" sz="1200" dirty="0">
                  <a:latin typeface="Times New Roman"/>
                </a:rPr>
                <a:t>Pyridine 		10.61 	21.7 </a:t>
              </a:r>
            </a:p>
            <a:p>
              <a:r>
                <a:rPr lang="en-GB" sz="1200" dirty="0" err="1">
                  <a:latin typeface="Times New Roman"/>
                </a:rPr>
                <a:t>Cellosolve</a:t>
              </a:r>
              <a:r>
                <a:rPr lang="en-GB" sz="1200" dirty="0">
                  <a:latin typeface="Times New Roman"/>
                </a:rPr>
                <a:t>® 		11.88 	21.9 </a:t>
              </a:r>
            </a:p>
            <a:p>
              <a:r>
                <a:rPr lang="en-GB" sz="1200" dirty="0" err="1">
                  <a:latin typeface="Times New Roman"/>
                </a:rPr>
                <a:t>Morpholine</a:t>
              </a:r>
              <a:r>
                <a:rPr lang="en-GB" sz="1200" dirty="0">
                  <a:latin typeface="Times New Roman"/>
                </a:rPr>
                <a:t> 		10.52 	22.1 </a:t>
              </a:r>
            </a:p>
            <a:p>
              <a:r>
                <a:rPr lang="en-GB" sz="1200" dirty="0" err="1">
                  <a:latin typeface="Times New Roman"/>
                </a:rPr>
                <a:t>Dimethylformamide</a:t>
              </a:r>
              <a:r>
                <a:rPr lang="en-GB" sz="1200" dirty="0">
                  <a:latin typeface="Times New Roman"/>
                </a:rPr>
                <a:t> 	12.14 	24.7 </a:t>
              </a:r>
            </a:p>
            <a:p>
              <a:r>
                <a:rPr lang="en-GB" sz="1200" dirty="0">
                  <a:latin typeface="Times New Roman"/>
                </a:rPr>
                <a:t>n-</a:t>
              </a:r>
              <a:r>
                <a:rPr lang="en-GB" sz="1200" dirty="0" err="1">
                  <a:latin typeface="Times New Roman"/>
                </a:rPr>
                <a:t>Propyl</a:t>
              </a:r>
              <a:r>
                <a:rPr lang="en-GB" sz="1200" dirty="0">
                  <a:latin typeface="Times New Roman"/>
                </a:rPr>
                <a:t> alcohol 	11.97 	24.9 </a:t>
              </a:r>
            </a:p>
            <a:p>
              <a:r>
                <a:rPr lang="en-GB" sz="1200" dirty="0">
                  <a:latin typeface="Times New Roman"/>
                </a:rPr>
                <a:t>Ethyl alcohol 		12.92 	26.2 </a:t>
              </a:r>
            </a:p>
            <a:p>
              <a:r>
                <a:rPr lang="en-GB" sz="1200" dirty="0" err="1">
                  <a:latin typeface="Times New Roman"/>
                </a:rPr>
                <a:t>Dimethyl</a:t>
              </a:r>
              <a:r>
                <a:rPr lang="en-GB" sz="1200" dirty="0">
                  <a:latin typeface="Times New Roman"/>
                </a:rPr>
                <a:t> </a:t>
              </a:r>
              <a:r>
                <a:rPr lang="en-GB" sz="1200" dirty="0" err="1">
                  <a:latin typeface="Times New Roman"/>
                </a:rPr>
                <a:t>sulphoxide</a:t>
              </a:r>
              <a:r>
                <a:rPr lang="en-GB" sz="1200" dirty="0">
                  <a:latin typeface="Times New Roman"/>
                </a:rPr>
                <a:t> 	12.93 	26.4 </a:t>
              </a:r>
            </a:p>
            <a:p>
              <a:r>
                <a:rPr lang="en-GB" sz="1200" dirty="0">
                  <a:latin typeface="Times New Roman"/>
                </a:rPr>
                <a:t>n-Butyl alcohol 	11.30 	28.7 </a:t>
              </a:r>
            </a:p>
            <a:p>
              <a:r>
                <a:rPr lang="en-GB" sz="1200" dirty="0">
                  <a:latin typeface="Times New Roman"/>
                </a:rPr>
                <a:t>Methyl alcohol 	14.28 	29.7 </a:t>
              </a:r>
            </a:p>
            <a:p>
              <a:r>
                <a:rPr lang="en-GB" sz="1200" dirty="0">
                  <a:latin typeface="Times New Roman"/>
                </a:rPr>
                <a:t>Propylene glycol 	14.80 	30.7 </a:t>
              </a:r>
            </a:p>
            <a:p>
              <a:r>
                <a:rPr lang="en-GB" sz="1200" dirty="0">
                  <a:latin typeface="Times New Roman"/>
                </a:rPr>
                <a:t>Ethylene glycol 	16.30 	34.9 </a:t>
              </a:r>
            </a:p>
            <a:p>
              <a:r>
                <a:rPr lang="en-GB" sz="1200" dirty="0">
                  <a:latin typeface="Times New Roman"/>
                </a:rPr>
                <a:t>Glycerol 		21.10 	36.2 </a:t>
              </a:r>
            </a:p>
            <a:p>
              <a:r>
                <a:rPr lang="en-GB" sz="1200" dirty="0">
                  <a:latin typeface="Times New Roman"/>
                </a:rPr>
                <a:t>Water 		23.5 	48.0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3528" y="2348880"/>
              <a:ext cx="3744416" cy="3970318"/>
            </a:xfrm>
            <a:prstGeom prst="rect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latin typeface="Times New Roman"/>
                </a:rPr>
                <a:t>Solvent 		</a:t>
              </a:r>
              <a:r>
                <a:rPr lang="en-GB" sz="1200" b="1" dirty="0">
                  <a:latin typeface="Times New Roman"/>
                  <a:sym typeface="Symbol"/>
                </a:rPr>
                <a:t></a:t>
              </a:r>
              <a:r>
                <a:rPr lang="en-GB" sz="1200" b="1" dirty="0">
                  <a:latin typeface="Times New Roman"/>
                </a:rPr>
                <a:t>	</a:t>
              </a:r>
              <a:r>
                <a:rPr lang="en-GB" sz="1200" b="1" dirty="0">
                  <a:latin typeface="Times New Roman"/>
                  <a:sym typeface="Symbol"/>
                </a:rPr>
                <a:t></a:t>
              </a:r>
              <a:r>
                <a:rPr lang="en-GB" sz="1200" b="1" dirty="0">
                  <a:latin typeface="Times New Roman"/>
                </a:rPr>
                <a:t>(SI)</a:t>
              </a:r>
            </a:p>
            <a:p>
              <a:r>
                <a:rPr lang="en-GB" sz="1200" dirty="0">
                  <a:latin typeface="Times New Roman"/>
                </a:rPr>
                <a:t>n-Pentane 		(7.0) 	14.4 </a:t>
              </a:r>
            </a:p>
            <a:p>
              <a:r>
                <a:rPr lang="en-GB" sz="1200" dirty="0">
                  <a:latin typeface="Times New Roman"/>
                </a:rPr>
                <a:t>n-Hexane 		7.24 	14.9 </a:t>
              </a:r>
            </a:p>
            <a:p>
              <a:r>
                <a:rPr lang="en-GB" sz="1200" dirty="0">
                  <a:latin typeface="Times New Roman"/>
                </a:rPr>
                <a:t>Freon® TF 		7.25 	- </a:t>
              </a:r>
            </a:p>
            <a:p>
              <a:r>
                <a:rPr lang="en-GB" sz="1200" dirty="0">
                  <a:latin typeface="Times New Roman"/>
                </a:rPr>
                <a:t>n-</a:t>
              </a:r>
              <a:r>
                <a:rPr lang="en-GB" sz="1200" dirty="0" err="1">
                  <a:latin typeface="Times New Roman"/>
                </a:rPr>
                <a:t>Heptane</a:t>
              </a:r>
              <a:r>
                <a:rPr lang="en-GB" sz="1200" dirty="0">
                  <a:latin typeface="Times New Roman"/>
                </a:rPr>
                <a:t> 		(7.4) 	15.3 </a:t>
              </a:r>
            </a:p>
            <a:p>
              <a:r>
                <a:rPr lang="en-GB" sz="1200" dirty="0">
                  <a:latin typeface="Times New Roman"/>
                </a:rPr>
                <a:t>Diethyl ether 		7.62 	15.4 </a:t>
              </a:r>
            </a:p>
            <a:p>
              <a:r>
                <a:rPr lang="en-GB" sz="1200" dirty="0">
                  <a:latin typeface="Times New Roman"/>
                </a:rPr>
                <a:t>1,1,1 </a:t>
              </a:r>
              <a:r>
                <a:rPr lang="en-GB" sz="1200" dirty="0" err="1">
                  <a:latin typeface="Times New Roman"/>
                </a:rPr>
                <a:t>Trichloroethane</a:t>
              </a:r>
              <a:r>
                <a:rPr lang="en-GB" sz="1200" dirty="0">
                  <a:latin typeface="Times New Roman"/>
                </a:rPr>
                <a:t> 	8.57 	15.8 </a:t>
              </a:r>
            </a:p>
            <a:p>
              <a:r>
                <a:rPr lang="en-GB" sz="1200" dirty="0">
                  <a:latin typeface="Times New Roman"/>
                </a:rPr>
                <a:t>n-</a:t>
              </a:r>
              <a:r>
                <a:rPr lang="en-GB" sz="1200" dirty="0" err="1">
                  <a:latin typeface="Times New Roman"/>
                </a:rPr>
                <a:t>Dodecane</a:t>
              </a:r>
              <a:r>
                <a:rPr lang="en-GB" sz="1200" dirty="0">
                  <a:latin typeface="Times New Roman"/>
                </a:rPr>
                <a:t> 	- 	16.0 	</a:t>
              </a:r>
            </a:p>
            <a:p>
              <a:r>
                <a:rPr lang="en-GB" sz="1200" dirty="0">
                  <a:latin typeface="Times New Roman"/>
                </a:rPr>
                <a:t>White spirit 	- 	16.1 	</a:t>
              </a:r>
            </a:p>
            <a:p>
              <a:r>
                <a:rPr lang="en-GB" sz="1200" dirty="0">
                  <a:latin typeface="Times New Roman"/>
                </a:rPr>
                <a:t>Turpentine 	- 	16.6 	</a:t>
              </a:r>
            </a:p>
            <a:p>
              <a:r>
                <a:rPr lang="en-GB" sz="1200" dirty="0" err="1">
                  <a:latin typeface="Times New Roman"/>
                </a:rPr>
                <a:t>Cyclohexane</a:t>
              </a:r>
              <a:r>
                <a:rPr lang="en-GB" sz="1200" dirty="0">
                  <a:latin typeface="Times New Roman"/>
                </a:rPr>
                <a:t> 		8.18 	16.8 </a:t>
              </a:r>
            </a:p>
            <a:p>
              <a:r>
                <a:rPr lang="en-GB" sz="1200" dirty="0">
                  <a:latin typeface="Times New Roman"/>
                </a:rPr>
                <a:t>Amyl acetate 		(8.5) 	17.1 </a:t>
              </a:r>
            </a:p>
            <a:p>
              <a:r>
                <a:rPr lang="en-GB" sz="1200" dirty="0">
                  <a:latin typeface="Times New Roman"/>
                </a:rPr>
                <a:t>Carbon tetrachloride 	8.65 	18.0 </a:t>
              </a:r>
            </a:p>
            <a:p>
              <a:r>
                <a:rPr lang="en-GB" sz="1200" dirty="0" err="1">
                  <a:latin typeface="Times New Roman"/>
                </a:rPr>
                <a:t>Xylene</a:t>
              </a:r>
              <a:r>
                <a:rPr lang="en-GB" sz="1200" dirty="0">
                  <a:latin typeface="Times New Roman"/>
                </a:rPr>
                <a:t> 		8.85 	18.2 </a:t>
              </a:r>
            </a:p>
            <a:p>
              <a:r>
                <a:rPr lang="en-GB" sz="1200" dirty="0">
                  <a:latin typeface="Times New Roman"/>
                </a:rPr>
                <a:t>Ethyl acetate 		9.10 	18.2 </a:t>
              </a:r>
            </a:p>
            <a:p>
              <a:r>
                <a:rPr lang="en-GB" sz="1200" dirty="0">
                  <a:latin typeface="Times New Roman"/>
                </a:rPr>
                <a:t>Toluene 		8.91 	18.3 </a:t>
              </a:r>
            </a:p>
            <a:p>
              <a:r>
                <a:rPr lang="en-GB" sz="1200" dirty="0" err="1">
                  <a:latin typeface="Times New Roman"/>
                </a:rPr>
                <a:t>Tetrahydrofuran</a:t>
              </a:r>
              <a:r>
                <a:rPr lang="en-GB" sz="1200" dirty="0">
                  <a:latin typeface="Times New Roman"/>
                </a:rPr>
                <a:t> 	9.52 	18.5 </a:t>
              </a:r>
            </a:p>
            <a:p>
              <a:r>
                <a:rPr lang="en-GB" sz="1200" dirty="0">
                  <a:latin typeface="Times New Roman"/>
                </a:rPr>
                <a:t>Benzene 		9.15 	18.7 </a:t>
              </a:r>
            </a:p>
            <a:p>
              <a:r>
                <a:rPr lang="en-GB" sz="1200" dirty="0">
                  <a:latin typeface="Times New Roman"/>
                </a:rPr>
                <a:t>Chloroform 		9.21 	18.7 </a:t>
              </a:r>
            </a:p>
            <a:p>
              <a:r>
                <a:rPr lang="en-GB" sz="1200" dirty="0">
                  <a:latin typeface="Times New Roman"/>
                </a:rPr>
                <a:t>Trichloroethylene 	9.28 	18.7 </a:t>
              </a:r>
            </a:p>
            <a:p>
              <a:r>
                <a:rPr lang="en-GB" sz="1200" dirty="0" err="1">
                  <a:latin typeface="Times New Roman"/>
                </a:rPr>
                <a:t>Cellosolve</a:t>
              </a:r>
              <a:r>
                <a:rPr lang="en-GB" sz="1200" dirty="0">
                  <a:latin typeface="Times New Roman"/>
                </a:rPr>
                <a:t>® acetate 	9.60 	19.1 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2000" y="1988840"/>
            <a:ext cx="31101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ym typeface="Symbol"/>
              </a:rPr>
              <a:t>, </a:t>
            </a:r>
            <a:r>
              <a:rPr lang="en-GB" sz="1200" b="1" dirty="0"/>
              <a:t>cal</a:t>
            </a:r>
            <a:r>
              <a:rPr lang="en-GB" sz="1200" b="1" baseline="30000" dirty="0"/>
              <a:t>½</a:t>
            </a:r>
            <a:r>
              <a:rPr lang="en-GB" sz="1200" b="1" dirty="0"/>
              <a:t>cm</a:t>
            </a:r>
            <a:r>
              <a:rPr lang="en-GB" sz="1200" b="1" baseline="30000" dirty="0"/>
              <a:t>-3/2</a:t>
            </a:r>
            <a:r>
              <a:rPr lang="en-GB" sz="1200" b="1" dirty="0"/>
              <a:t>	</a:t>
            </a:r>
            <a:r>
              <a:rPr lang="en-GB" sz="1200" b="1" dirty="0">
                <a:sym typeface="Symbol"/>
              </a:rPr>
              <a:t> (SI), </a:t>
            </a:r>
            <a:r>
              <a:rPr lang="en-GB" sz="1200" b="1" dirty="0"/>
              <a:t>MPa</a:t>
            </a:r>
            <a:r>
              <a:rPr lang="en-GB" sz="1200" b="1" baseline="30000" dirty="0"/>
              <a:t>½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Hansen Solubility Parameters</a:t>
            </a:r>
            <a:r>
              <a:rPr lang="en-US" baseline="30000" dirty="0"/>
              <a:t>*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Analytical Chemistry, PLEN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6" name="TextBox 5"/>
          <p:cNvSpPr txBox="1"/>
          <p:nvPr/>
        </p:nvSpPr>
        <p:spPr>
          <a:xfrm>
            <a:off x="1619672" y="6176337"/>
            <a:ext cx="5999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>
                <a:solidFill>
                  <a:srgbClr val="000000"/>
                </a:solidFill>
              </a:rPr>
              <a:t>*</a:t>
            </a:r>
            <a:r>
              <a:rPr lang="en-US" sz="1200" dirty="0">
                <a:solidFill>
                  <a:srgbClr val="000000"/>
                </a:solidFill>
              </a:rPr>
              <a:t>Charles M. Hansen, Dissertation, </a:t>
            </a:r>
            <a:r>
              <a:rPr lang="en-US" sz="1200" dirty="0" err="1">
                <a:solidFill>
                  <a:srgbClr val="000000"/>
                </a:solidFill>
              </a:rPr>
              <a:t>Danmarks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Tekniske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Højskole</a:t>
            </a:r>
            <a:r>
              <a:rPr lang="en-US" sz="1200" dirty="0">
                <a:solidFill>
                  <a:srgbClr val="000000"/>
                </a:solidFill>
              </a:rPr>
              <a:t> (DTU) 1967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9632" y="1124744"/>
            <a:ext cx="5695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Hansen divided the Hildebrand solubility into 3 parts: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347864" y="1628800"/>
          <a:ext cx="21875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91726" imgH="253890" progId="Equation.3">
                  <p:embed/>
                </p:oleObj>
              </mc:Choice>
              <mc:Fallback>
                <p:oleObj name="Equation" r:id="rId3" imgW="1091726" imgH="25389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628800"/>
                        <a:ext cx="2187575" cy="508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43608" y="2314129"/>
            <a:ext cx="7466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sym typeface="Symbol"/>
              </a:rPr>
              <a:t></a:t>
            </a:r>
            <a:r>
              <a:rPr lang="en-US" sz="1600" i="1" baseline="-25000" dirty="0">
                <a:solidFill>
                  <a:srgbClr val="000000"/>
                </a:solidFill>
                <a:sym typeface="Symbol"/>
              </a:rPr>
              <a:t>t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:	Hildebrand Solubility parameter (total)</a:t>
            </a:r>
          </a:p>
          <a:p>
            <a:r>
              <a:rPr lang="en-US" sz="1600" i="1" dirty="0">
                <a:solidFill>
                  <a:srgbClr val="000000"/>
                </a:solidFill>
                <a:sym typeface="Symbol"/>
              </a:rPr>
              <a:t></a:t>
            </a:r>
            <a:r>
              <a:rPr lang="en-US" sz="1600" i="1" baseline="-25000" dirty="0">
                <a:solidFill>
                  <a:srgbClr val="000000"/>
                </a:solidFill>
                <a:sym typeface="Symbol"/>
              </a:rPr>
              <a:t>d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:	Dispersion parameter (non-polar interactions)</a:t>
            </a:r>
          </a:p>
          <a:p>
            <a:r>
              <a:rPr lang="en-US" sz="1600" i="1" dirty="0">
                <a:solidFill>
                  <a:srgbClr val="000000"/>
                </a:solidFill>
                <a:sym typeface="Symbol"/>
              </a:rPr>
              <a:t></a:t>
            </a:r>
            <a:r>
              <a:rPr lang="en-US" sz="1600" i="1" baseline="-25000" dirty="0">
                <a:solidFill>
                  <a:srgbClr val="000000"/>
                </a:solidFill>
                <a:sym typeface="Symbol"/>
              </a:rPr>
              <a:t>p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:	Polar interactions (dipole, lone pairs, -electrons)</a:t>
            </a:r>
          </a:p>
          <a:p>
            <a:r>
              <a:rPr lang="en-US" sz="1600" i="1" dirty="0">
                <a:solidFill>
                  <a:srgbClr val="000000"/>
                </a:solidFill>
                <a:sym typeface="Symbol"/>
              </a:rPr>
              <a:t></a:t>
            </a:r>
            <a:r>
              <a:rPr lang="en-US" sz="1600" i="1" baseline="-25000" dirty="0">
                <a:solidFill>
                  <a:srgbClr val="000000"/>
                </a:solidFill>
                <a:sym typeface="Symbol"/>
              </a:rPr>
              <a:t>h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:	Hydrogen bond interactions (acid and/or basic)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2988" y="3645024"/>
            <a:ext cx="792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First, </a:t>
            </a:r>
            <a:r>
              <a:rPr lang="en-US" sz="1600" i="1" dirty="0">
                <a:solidFill>
                  <a:srgbClr val="000000"/>
                </a:solidFill>
                <a:sym typeface="Symbol"/>
              </a:rPr>
              <a:t></a:t>
            </a:r>
            <a:r>
              <a:rPr lang="en-US" sz="1600" i="1" baseline="-25000" dirty="0">
                <a:solidFill>
                  <a:srgbClr val="000000"/>
                </a:solidFill>
                <a:sym typeface="Symbol"/>
              </a:rPr>
              <a:t>t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 is divided into dispersion (</a:t>
            </a:r>
            <a:r>
              <a:rPr lang="en-US" sz="1600" i="1" dirty="0">
                <a:solidFill>
                  <a:srgbClr val="000000"/>
                </a:solidFill>
                <a:sym typeface="Symbol"/>
              </a:rPr>
              <a:t></a:t>
            </a:r>
            <a:r>
              <a:rPr lang="en-US" sz="1600" i="1" baseline="-25000" dirty="0">
                <a:solidFill>
                  <a:srgbClr val="000000"/>
                </a:solidFill>
                <a:sym typeface="Symbol"/>
              </a:rPr>
              <a:t>d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) and the polar interactions (</a:t>
            </a:r>
            <a:r>
              <a:rPr lang="en-US" sz="1600" i="1" dirty="0">
                <a:solidFill>
                  <a:srgbClr val="000000"/>
                </a:solidFill>
                <a:sym typeface="Symbol"/>
              </a:rPr>
              <a:t></a:t>
            </a:r>
            <a:r>
              <a:rPr lang="en-US" sz="1600" i="1" baseline="-25000" dirty="0">
                <a:solidFill>
                  <a:srgbClr val="000000"/>
                </a:solidFill>
                <a:sym typeface="Symbol"/>
              </a:rPr>
              <a:t>p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 and</a:t>
            </a:r>
            <a:r>
              <a:rPr lang="en-US" sz="1600" i="1" dirty="0">
                <a:solidFill>
                  <a:srgbClr val="000000"/>
                </a:solidFill>
                <a:sym typeface="Symbol"/>
              </a:rPr>
              <a:t> </a:t>
            </a:r>
            <a:r>
              <a:rPr lang="en-US" sz="1600" i="1" baseline="-25000" dirty="0">
                <a:solidFill>
                  <a:srgbClr val="000000"/>
                </a:solidFill>
                <a:sym typeface="Symbol"/>
              </a:rPr>
              <a:t>h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) by help of the </a:t>
            </a:r>
            <a:r>
              <a:rPr lang="en-US" sz="1600" b="1" dirty="0" err="1">
                <a:solidFill>
                  <a:srgbClr val="000000"/>
                </a:solidFill>
              </a:rPr>
              <a:t>Homomorph</a:t>
            </a:r>
            <a:r>
              <a:rPr lang="en-US" sz="1600" b="1" dirty="0">
                <a:solidFill>
                  <a:srgbClr val="000000"/>
                </a:solidFill>
              </a:rPr>
              <a:t> method </a:t>
            </a:r>
            <a:r>
              <a:rPr lang="en-US" sz="1600" dirty="0">
                <a:solidFill>
                  <a:srgbClr val="000000"/>
                </a:solidFill>
              </a:rPr>
              <a:t>(Blanks 1964):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2989" y="4293096"/>
            <a:ext cx="8101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sym typeface="Symbol"/>
              </a:rPr>
              <a:t>Dispersion</a:t>
            </a:r>
            <a:r>
              <a:rPr lang="en-US" sz="1600" i="1" dirty="0">
                <a:solidFill>
                  <a:srgbClr val="000000"/>
                </a:solidFill>
                <a:sym typeface="Symbol"/>
              </a:rPr>
              <a:t> </a:t>
            </a:r>
            <a:r>
              <a:rPr lang="en-US" sz="1600" b="1" i="1" dirty="0">
                <a:solidFill>
                  <a:srgbClr val="000000"/>
                </a:solidFill>
                <a:sym typeface="Symbol"/>
              </a:rPr>
              <a:t></a:t>
            </a:r>
            <a:r>
              <a:rPr lang="en-US" sz="1600" b="1" i="1" baseline="-25000" dirty="0">
                <a:solidFill>
                  <a:srgbClr val="000000"/>
                </a:solidFill>
                <a:sym typeface="Symbol"/>
              </a:rPr>
              <a:t>d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 is set equal to </a:t>
            </a:r>
            <a:r>
              <a:rPr lang="en-US" sz="1600" b="1" i="1" dirty="0">
                <a:solidFill>
                  <a:srgbClr val="000000"/>
                </a:solidFill>
                <a:sym typeface="Symbol"/>
              </a:rPr>
              <a:t></a:t>
            </a:r>
            <a:r>
              <a:rPr lang="en-US" sz="1600" b="1" i="1" baseline="-25000" dirty="0">
                <a:solidFill>
                  <a:srgbClr val="000000"/>
                </a:solidFill>
                <a:sym typeface="Symbol"/>
              </a:rPr>
              <a:t>t</a:t>
            </a:r>
            <a:r>
              <a:rPr lang="en-US" sz="1600" b="1" dirty="0">
                <a:solidFill>
                  <a:srgbClr val="000000"/>
                </a:solidFill>
                <a:sym typeface="Symbol"/>
              </a:rPr>
              <a:t> 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for an </a:t>
            </a:r>
            <a:r>
              <a:rPr lang="en-US" sz="1600" dirty="0" err="1">
                <a:solidFill>
                  <a:srgbClr val="000000"/>
                </a:solidFill>
                <a:sym typeface="Symbol"/>
              </a:rPr>
              <a:t>alkane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 with the same size and shape  as the solute (</a:t>
            </a:r>
            <a:r>
              <a:rPr lang="en-US" sz="1600" b="1" dirty="0">
                <a:solidFill>
                  <a:srgbClr val="000000"/>
                </a:solidFill>
                <a:sym typeface="Symbol"/>
              </a:rPr>
              <a:t>a </a:t>
            </a:r>
            <a:r>
              <a:rPr lang="en-US" sz="1600" b="1" dirty="0" err="1">
                <a:solidFill>
                  <a:srgbClr val="000000"/>
                </a:solidFill>
                <a:sym typeface="Symbol"/>
              </a:rPr>
              <a:t>homomorph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). </a:t>
            </a:r>
            <a:r>
              <a:rPr lang="en-US" sz="1600" b="1" i="1" dirty="0">
                <a:solidFill>
                  <a:srgbClr val="000000"/>
                </a:solidFill>
                <a:sym typeface="Symbol"/>
              </a:rPr>
              <a:t></a:t>
            </a:r>
            <a:r>
              <a:rPr lang="en-US" sz="1600" b="1" i="1" baseline="-25000" dirty="0">
                <a:solidFill>
                  <a:srgbClr val="000000"/>
                </a:solidFill>
                <a:sym typeface="Symbol"/>
              </a:rPr>
              <a:t>d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 is thus the dispersion part of </a:t>
            </a:r>
            <a:r>
              <a:rPr lang="en-US" sz="1600" i="1" dirty="0">
                <a:solidFill>
                  <a:srgbClr val="000000"/>
                </a:solidFill>
                <a:sym typeface="Symbol"/>
              </a:rPr>
              <a:t></a:t>
            </a:r>
            <a:r>
              <a:rPr lang="en-US" sz="1600" i="1" baseline="-25000" dirty="0">
                <a:solidFill>
                  <a:srgbClr val="000000"/>
                </a:solidFill>
                <a:sym typeface="Symbol"/>
              </a:rPr>
              <a:t>t</a:t>
            </a:r>
            <a:r>
              <a:rPr lang="en-US" sz="1600" i="1" dirty="0">
                <a:solidFill>
                  <a:srgbClr val="000000"/>
                </a:solidFill>
                <a:sym typeface="Symbol"/>
              </a:rPr>
              <a:t>.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043608" y="515719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The rest (</a:t>
            </a:r>
            <a:r>
              <a:rPr lang="en-US" sz="1600" i="1" dirty="0">
                <a:solidFill>
                  <a:srgbClr val="000000"/>
                </a:solidFill>
                <a:sym typeface="Symbol"/>
              </a:rPr>
              <a:t></a:t>
            </a:r>
            <a:r>
              <a:rPr lang="en-US" sz="1600" i="1" baseline="-25000" dirty="0">
                <a:solidFill>
                  <a:srgbClr val="000000"/>
                </a:solidFill>
                <a:sym typeface="Symbol"/>
              </a:rPr>
              <a:t>t</a:t>
            </a:r>
            <a:r>
              <a:rPr lang="en-US" sz="1600" i="1" baseline="30000" dirty="0">
                <a:solidFill>
                  <a:srgbClr val="000000"/>
                </a:solidFill>
                <a:sym typeface="Symbol"/>
              </a:rPr>
              <a:t>2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 -</a:t>
            </a:r>
            <a:r>
              <a:rPr lang="en-US" sz="1600" i="1" dirty="0">
                <a:solidFill>
                  <a:srgbClr val="000000"/>
                </a:solidFill>
                <a:sym typeface="Symbol"/>
              </a:rPr>
              <a:t> </a:t>
            </a:r>
            <a:r>
              <a:rPr lang="en-US" sz="1600" i="1" baseline="-25000" dirty="0">
                <a:solidFill>
                  <a:srgbClr val="000000"/>
                </a:solidFill>
                <a:sym typeface="Symbol"/>
              </a:rPr>
              <a:t>d</a:t>
            </a:r>
            <a:r>
              <a:rPr lang="en-US" sz="1600" i="1" baseline="30000" dirty="0">
                <a:solidFill>
                  <a:srgbClr val="000000"/>
                </a:solidFill>
                <a:sym typeface="Symbol"/>
              </a:rPr>
              <a:t>2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) is the polar interaction, which is divided into a polar part </a:t>
            </a:r>
            <a:r>
              <a:rPr lang="en-US" sz="1600" i="1" dirty="0">
                <a:solidFill>
                  <a:srgbClr val="000000"/>
                </a:solidFill>
                <a:sym typeface="Symbol"/>
              </a:rPr>
              <a:t></a:t>
            </a:r>
            <a:r>
              <a:rPr lang="en-US" sz="1600" i="1" baseline="-25000" dirty="0">
                <a:solidFill>
                  <a:srgbClr val="000000"/>
                </a:solidFill>
                <a:sym typeface="Symbol"/>
              </a:rPr>
              <a:t>p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, and a part due to hydrogen bonds </a:t>
            </a:r>
            <a:r>
              <a:rPr lang="en-US" sz="1600" i="1" dirty="0">
                <a:solidFill>
                  <a:srgbClr val="000000"/>
                </a:solidFill>
                <a:sym typeface="Symbol"/>
              </a:rPr>
              <a:t></a:t>
            </a:r>
            <a:r>
              <a:rPr lang="en-US" sz="1600" i="1" baseline="-25000" dirty="0">
                <a:solidFill>
                  <a:srgbClr val="000000"/>
                </a:solidFill>
                <a:sym typeface="Symbol"/>
              </a:rPr>
              <a:t>h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, by trial and error experiments.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Hansen Solubility Parameters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Analytical Chemistry, PLEN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15</a:t>
            </a:fld>
            <a:endParaRPr lang="da-DK"/>
          </a:p>
        </p:txBody>
      </p:sp>
      <p:pic>
        <p:nvPicPr>
          <p:cNvPr id="164866" name="Picture 2" descr="http://patentimages.storage.googleapis.com/WO2008076603A1/imgf000015_0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278" y="1052538"/>
            <a:ext cx="4707850" cy="3600400"/>
          </a:xfrm>
          <a:prstGeom prst="rect">
            <a:avLst/>
          </a:prstGeom>
          <a:noFill/>
        </p:spPr>
      </p:pic>
      <p:pic>
        <p:nvPicPr>
          <p:cNvPr id="164868" name="Picture 4" descr="http://patentimages.storage.googleapis.com/WO2008076603A1/imgf000016_0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278" y="4653136"/>
            <a:ext cx="4680520" cy="147992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818504" y="1060356"/>
            <a:ext cx="1224136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04048" y="443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dirty="0">
              <a:hlinkClick r:id="rId5"/>
            </a:endParaRP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6095037"/>
            <a:ext cx="3284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See also:</a:t>
            </a:r>
          </a:p>
          <a:p>
            <a:r>
              <a:rPr lang="en-US" sz="1200" dirty="0">
                <a:hlinkClick r:id="rId5"/>
              </a:rPr>
              <a:t>http://hansen-solubility.com/index.html</a:t>
            </a:r>
            <a:endParaRPr lang="en-US" sz="1200" dirty="0"/>
          </a:p>
          <a:p>
            <a:r>
              <a:rPr lang="en-US" sz="1200" dirty="0">
                <a:hlinkClick r:id="rId6"/>
              </a:rPr>
              <a:t>http://pirika.com/ENG/HSP/index.html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2040" y="4149080"/>
            <a:ext cx="2843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(</a:t>
            </a:r>
            <a:r>
              <a:rPr lang="en-US" sz="1600" i="1" dirty="0">
                <a:solidFill>
                  <a:srgbClr val="000000"/>
                </a:solidFill>
              </a:rPr>
              <a:t>R</a:t>
            </a:r>
            <a:r>
              <a:rPr lang="en-US" sz="1600" i="1" baseline="-25000" dirty="0">
                <a:solidFill>
                  <a:srgbClr val="000000"/>
                </a:solidFill>
              </a:rPr>
              <a:t>a</a:t>
            </a:r>
            <a:r>
              <a:rPr lang="en-US" sz="1600" dirty="0">
                <a:solidFill>
                  <a:srgbClr val="000000"/>
                </a:solidFill>
              </a:rPr>
              <a:t> should be compared to an “solubility sphere” radius </a:t>
            </a:r>
            <a:r>
              <a:rPr lang="en-US" sz="1600" i="1" dirty="0">
                <a:solidFill>
                  <a:srgbClr val="000000"/>
                </a:solidFill>
              </a:rPr>
              <a:t>R</a:t>
            </a:r>
            <a:r>
              <a:rPr lang="en-US" sz="1600" i="1" baseline="-25000" dirty="0">
                <a:solidFill>
                  <a:srgbClr val="000000"/>
                </a:solidFill>
              </a:rPr>
              <a:t>0</a:t>
            </a:r>
            <a:r>
              <a:rPr lang="en-US" sz="1600" dirty="0">
                <a:solidFill>
                  <a:srgbClr val="000000"/>
                </a:solidFill>
              </a:rPr>
              <a:t>, which for each molecule is determined (by trial and error) as the maximum radius </a:t>
            </a:r>
            <a:r>
              <a:rPr lang="en-US" sz="1600" i="1" dirty="0">
                <a:solidFill>
                  <a:srgbClr val="000000"/>
                </a:solidFill>
              </a:rPr>
              <a:t>R</a:t>
            </a:r>
            <a:r>
              <a:rPr lang="en-US" sz="1600" i="1" baseline="-25000" dirty="0">
                <a:solidFill>
                  <a:srgbClr val="000000"/>
                </a:solidFill>
              </a:rPr>
              <a:t>a</a:t>
            </a:r>
            <a:r>
              <a:rPr lang="en-US" sz="1600" dirty="0">
                <a:solidFill>
                  <a:srgbClr val="000000"/>
                </a:solidFill>
              </a:rPr>
              <a:t>, for which other molecules are soluble)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932040" y="1124744"/>
            <a:ext cx="4122559" cy="2775213"/>
            <a:chOff x="4932040" y="1124744"/>
            <a:chExt cx="4122559" cy="2775213"/>
          </a:xfrm>
        </p:grpSpPr>
        <p:sp>
          <p:nvSpPr>
            <p:cNvPr id="11" name="TextBox 10"/>
            <p:cNvSpPr txBox="1"/>
            <p:nvPr/>
          </p:nvSpPr>
          <p:spPr>
            <a:xfrm>
              <a:off x="4932040" y="1124744"/>
              <a:ext cx="41225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Solubility of a solute in a solvent can be estimated from their “distance” in a 3-D space according to: </a:t>
              </a: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5148064" y="2060848"/>
            <a:ext cx="3167063" cy="608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86811" imgH="304668" progId="Equation.3">
                    <p:embed/>
                  </p:oleObj>
                </mc:Choice>
                <mc:Fallback>
                  <p:oleObj name="Equation" r:id="rId7" imgW="1586811" imgH="304668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8064" y="2060848"/>
                          <a:ext cx="3167063" cy="608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4932040" y="3068960"/>
              <a:ext cx="360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Solutes with small </a:t>
              </a:r>
              <a:r>
                <a:rPr lang="en-US" sz="1600" i="1" dirty="0">
                  <a:solidFill>
                    <a:srgbClr val="000000"/>
                  </a:solidFill>
                </a:rPr>
                <a:t>R</a:t>
              </a:r>
              <a:r>
                <a:rPr lang="en-US" sz="1600" i="1" baseline="-25000" dirty="0">
                  <a:solidFill>
                    <a:srgbClr val="000000"/>
                  </a:solidFill>
                </a:rPr>
                <a:t>a</a:t>
              </a:r>
              <a:r>
                <a:rPr lang="en-US" sz="1600" dirty="0">
                  <a:solidFill>
                    <a:srgbClr val="000000"/>
                  </a:solidFill>
                </a:rPr>
                <a:t> will most likely be soluble in the given solvent.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63888" y="1484784"/>
            <a:ext cx="1224136" cy="4680520"/>
            <a:chOff x="3563888" y="1484784"/>
            <a:chExt cx="1224136" cy="4680520"/>
          </a:xfrm>
        </p:grpSpPr>
        <p:sp>
          <p:nvSpPr>
            <p:cNvPr id="17" name="Rounded Rectangle 16"/>
            <p:cNvSpPr/>
            <p:nvPr/>
          </p:nvSpPr>
          <p:spPr>
            <a:xfrm>
              <a:off x="4139952" y="5949280"/>
              <a:ext cx="648072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563888" y="1484784"/>
              <a:ext cx="1224136" cy="72008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166677"/>
              </p:ext>
            </p:extLst>
          </p:nvPr>
        </p:nvGraphicFramePr>
        <p:xfrm>
          <a:off x="6516216" y="544538"/>
          <a:ext cx="21875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91726" imgH="253890" progId="Equation.3">
                  <p:embed/>
                </p:oleObj>
              </mc:Choice>
              <mc:Fallback>
                <p:oleObj name="Equation" r:id="rId9" imgW="1091726" imgH="25389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544538"/>
                        <a:ext cx="2187575" cy="508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Abraham’s model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Analytical Chemistry, PLEN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16</a:t>
            </a:fld>
            <a:endParaRPr lang="da-DK"/>
          </a:p>
        </p:txBody>
      </p:sp>
      <p:pic>
        <p:nvPicPr>
          <p:cNvPr id="135170" name="Picture 2" descr="http://blogs.rsc.org/nj/files/2011/08/Abrah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07" y="1412776"/>
            <a:ext cx="14287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232" y="3284984"/>
            <a:ext cx="1966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Michael H. Abraham</a:t>
            </a:r>
          </a:p>
          <a:p>
            <a:r>
              <a:rPr lang="en-GB" sz="1200" dirty="0"/>
              <a:t>Honorary Professor</a:t>
            </a:r>
          </a:p>
          <a:p>
            <a:r>
              <a:rPr lang="en-GB" sz="1200" dirty="0"/>
              <a:t>The University College </a:t>
            </a:r>
          </a:p>
          <a:p>
            <a:r>
              <a:rPr lang="en-GB" sz="1200" dirty="0"/>
              <a:t>London, UK</a:t>
            </a:r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9032"/>
            <a:ext cx="6654180" cy="254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67744" y="1412776"/>
            <a:ext cx="20162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379924" y="3356992"/>
            <a:ext cx="6440548" cy="6480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388424" y="3681027"/>
            <a:ext cx="360040" cy="278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395536" y="4134443"/>
            <a:ext cx="7416824" cy="1323439"/>
            <a:chOff x="575556" y="4134443"/>
            <a:chExt cx="7416824" cy="1323439"/>
          </a:xfrm>
        </p:grpSpPr>
        <p:pic>
          <p:nvPicPr>
            <p:cNvPr id="13517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25144"/>
              <a:ext cx="6359624" cy="627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75556" y="4134443"/>
              <a:ext cx="74168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M.H. Abraham has more than 860 references in </a:t>
              </a:r>
              <a:r>
                <a:rPr lang="en-GB" sz="1600" dirty="0" err="1">
                  <a:solidFill>
                    <a:srgbClr val="000000"/>
                  </a:solidFill>
                </a:rPr>
                <a:t>SciFinder</a:t>
              </a:r>
              <a:r>
                <a:rPr lang="en-GB" sz="1600" dirty="0">
                  <a:solidFill>
                    <a:srgbClr val="000000"/>
                  </a:solidFill>
                </a:rPr>
                <a:t>, and in many of the earlier articles different nomenclatures were used, e.g.</a:t>
              </a:r>
            </a:p>
            <a:p>
              <a:endParaRPr lang="en-GB" sz="1600" dirty="0">
                <a:solidFill>
                  <a:srgbClr val="000000"/>
                </a:solidFill>
              </a:endParaRPr>
            </a:p>
            <a:p>
              <a:endParaRPr lang="en-GB" sz="1600" dirty="0">
                <a:solidFill>
                  <a:srgbClr val="000000"/>
                </a:solidFill>
              </a:endParaRPr>
            </a:p>
            <a:p>
              <a:endParaRPr lang="en-GB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2300" y="6021288"/>
            <a:ext cx="6411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The model can be used for </a:t>
            </a:r>
            <a:r>
              <a:rPr lang="en-GB" sz="1600" b="1" dirty="0">
                <a:solidFill>
                  <a:srgbClr val="000000"/>
                </a:solidFill>
              </a:rPr>
              <a:t>GC</a:t>
            </a:r>
            <a:r>
              <a:rPr lang="en-GB" sz="1600" dirty="0">
                <a:solidFill>
                  <a:srgbClr val="000000"/>
                </a:solidFill>
              </a:rPr>
              <a:t>, HPLC and for </a:t>
            </a:r>
            <a:r>
              <a:rPr lang="en-GB" sz="1600" dirty="0" err="1">
                <a:solidFill>
                  <a:srgbClr val="000000"/>
                </a:solidFill>
              </a:rPr>
              <a:t>solubilities</a:t>
            </a:r>
            <a:r>
              <a:rPr lang="en-GB" sz="1600" dirty="0">
                <a:solidFill>
                  <a:srgbClr val="000000"/>
                </a:solidFill>
              </a:rPr>
              <a:t> etc.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5301208"/>
            <a:ext cx="759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But – in all case, the model is a linear-free-energy relationship with 5 parameters for solutes and 6 parameters for solvents or columns</a:t>
            </a:r>
          </a:p>
        </p:txBody>
      </p:sp>
      <p:graphicFrame>
        <p:nvGraphicFramePr>
          <p:cNvPr id="135169" name="Object 1"/>
          <p:cNvGraphicFramePr>
            <a:graphicFrameLocks noChangeAspect="1"/>
          </p:cNvGraphicFramePr>
          <p:nvPr/>
        </p:nvGraphicFramePr>
        <p:xfrm>
          <a:off x="2195736" y="921668"/>
          <a:ext cx="4318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Ligning" r:id="rId6" imgW="2159000" imgH="215900" progId="Equation.3">
                  <p:embed/>
                </p:oleObj>
              </mc:Choice>
              <mc:Fallback>
                <p:oleObj name="Ligning" r:id="rId6" imgW="2159000" imgH="2159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921668"/>
                        <a:ext cx="4318000" cy="419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499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Solvation Parameter Model for GC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err="1"/>
              <a:t>Analytical</a:t>
            </a:r>
            <a:r>
              <a:rPr lang="da-DK" dirty="0"/>
              <a:t> </a:t>
            </a:r>
            <a:r>
              <a:rPr lang="da-DK" dirty="0" err="1"/>
              <a:t>Chemistry</a:t>
            </a:r>
            <a:r>
              <a:rPr lang="da-DK" dirty="0"/>
              <a:t>, PLEN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17</a:t>
            </a:fld>
            <a:endParaRPr lang="da-DK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563757"/>
              </p:ext>
            </p:extLst>
          </p:nvPr>
        </p:nvGraphicFramePr>
        <p:xfrm>
          <a:off x="2378075" y="2781300"/>
          <a:ext cx="43180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Ligning" r:id="rId3" imgW="2158920" imgH="215640" progId="Equation.3">
                  <p:embed/>
                </p:oleObj>
              </mc:Choice>
              <mc:Fallback>
                <p:oleObj name="Ligning" r:id="rId3" imgW="2158920" imgH="21564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2781300"/>
                        <a:ext cx="4318000" cy="4302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179511" y="2564904"/>
            <a:ext cx="1872209" cy="792088"/>
          </a:xfrm>
          <a:prstGeom prst="wedgeRoundRectCallout">
            <a:avLst>
              <a:gd name="adj1" fmla="val 67057"/>
              <a:gd name="adj2" fmla="val 25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i="1" dirty="0"/>
              <a:t>Log(k) = Log(K)-Log(</a:t>
            </a:r>
            <a:r>
              <a:rPr lang="da-DK" sz="1600" i="1" dirty="0">
                <a:sym typeface="Symbol"/>
              </a:rPr>
              <a:t>)</a:t>
            </a:r>
            <a:endParaRPr lang="da-DK" sz="1600" i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79512" y="1052736"/>
            <a:ext cx="1728192" cy="792088"/>
          </a:xfrm>
          <a:prstGeom prst="wedgeRoundRectCallout">
            <a:avLst>
              <a:gd name="adj1" fmla="val 152879"/>
              <a:gd name="adj2" fmla="val 175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ym typeface="Symbol"/>
              </a:rPr>
              <a:t>-</a:t>
            </a:r>
            <a:r>
              <a:rPr lang="da-DK" sz="1600" dirty="0" err="1">
                <a:sym typeface="Symbol"/>
              </a:rPr>
              <a:t>electron</a:t>
            </a:r>
            <a:r>
              <a:rPr lang="da-DK" sz="1600" dirty="0">
                <a:sym typeface="Symbol"/>
              </a:rPr>
              <a:t> and lonepair </a:t>
            </a:r>
            <a:r>
              <a:rPr lang="da-DK" sz="1600" dirty="0" err="1">
                <a:sym typeface="Symbol"/>
              </a:rPr>
              <a:t>interactions</a:t>
            </a:r>
            <a:endParaRPr lang="da-DK" sz="16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051720" y="1052736"/>
            <a:ext cx="1584176" cy="821254"/>
          </a:xfrm>
          <a:prstGeom prst="wedgeRoundRectCallout">
            <a:avLst>
              <a:gd name="adj1" fmla="val 94609"/>
              <a:gd name="adj2" fmla="val 1683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i="1" dirty="0" err="1"/>
              <a:t>Interactions</a:t>
            </a:r>
            <a:r>
              <a:rPr lang="da-DK" sz="1600" i="1" dirty="0"/>
              <a:t> with </a:t>
            </a:r>
            <a:r>
              <a:rPr lang="da-DK" sz="1600" i="1" dirty="0" err="1"/>
              <a:t>dipoles</a:t>
            </a:r>
            <a:endParaRPr lang="da-DK" sz="1600" i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779912" y="1052736"/>
            <a:ext cx="1944216" cy="821804"/>
          </a:xfrm>
          <a:prstGeom prst="wedgeRoundRectCallout">
            <a:avLst>
              <a:gd name="adj1" fmla="val 29684"/>
              <a:gd name="adj2" fmla="val 1716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i="1" dirty="0" err="1"/>
              <a:t>Acid</a:t>
            </a:r>
            <a:r>
              <a:rPr lang="da-DK" sz="1600" i="1" dirty="0"/>
              <a:t> and basic hydrogen </a:t>
            </a:r>
            <a:r>
              <a:rPr lang="da-DK" sz="1600" i="1" dirty="0" err="1"/>
              <a:t>bond</a:t>
            </a:r>
            <a:r>
              <a:rPr lang="da-DK" sz="1600" i="1" dirty="0"/>
              <a:t> </a:t>
            </a:r>
            <a:r>
              <a:rPr lang="da-DK" sz="1600" i="1" dirty="0" err="1"/>
              <a:t>interactions</a:t>
            </a:r>
            <a:endParaRPr lang="da-DK" sz="1600" i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949188" y="1062347"/>
            <a:ext cx="2952328" cy="792088"/>
          </a:xfrm>
          <a:prstGeom prst="wedgeRoundRectCallout">
            <a:avLst>
              <a:gd name="adj1" fmla="val -36936"/>
              <a:gd name="adj2" fmla="val 1749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i="1" dirty="0" err="1"/>
              <a:t>Cavity</a:t>
            </a:r>
            <a:r>
              <a:rPr lang="da-DK" sz="1600" i="1" dirty="0"/>
              <a:t> formation and </a:t>
            </a:r>
            <a:r>
              <a:rPr lang="da-DK" sz="1600" i="1" dirty="0" err="1"/>
              <a:t>dispersive</a:t>
            </a:r>
            <a:r>
              <a:rPr lang="da-DK" sz="1600" i="1" dirty="0"/>
              <a:t> </a:t>
            </a:r>
            <a:r>
              <a:rPr lang="da-DK" sz="1600" i="1" dirty="0" err="1"/>
              <a:t>interactions</a:t>
            </a:r>
            <a:endParaRPr lang="da-DK" sz="1600" i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7344308" y="2564904"/>
            <a:ext cx="1584176" cy="792088"/>
          </a:xfrm>
          <a:prstGeom prst="wedgeRoundRectCallout">
            <a:avLst>
              <a:gd name="adj1" fmla="val -88041"/>
              <a:gd name="adj2" fmla="val 104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i="1" dirty="0" err="1"/>
              <a:t>Constant</a:t>
            </a:r>
            <a:r>
              <a:rPr lang="da-DK" sz="1600" i="1" dirty="0"/>
              <a:t>, </a:t>
            </a:r>
            <a:r>
              <a:rPr lang="da-DK" sz="1600" i="1" dirty="0" err="1"/>
              <a:t>may</a:t>
            </a:r>
            <a:r>
              <a:rPr lang="da-DK" sz="1600" i="1" dirty="0"/>
              <a:t> </a:t>
            </a:r>
            <a:r>
              <a:rPr lang="da-DK" sz="1600" i="1" dirty="0" err="1"/>
              <a:t>include</a:t>
            </a:r>
            <a:r>
              <a:rPr lang="da-DK" sz="1600" i="1" dirty="0"/>
              <a:t> Log(</a:t>
            </a:r>
            <a:r>
              <a:rPr lang="da-DK" sz="1600" i="1" dirty="0">
                <a:sym typeface="Symbol"/>
              </a:rPr>
              <a:t>)</a:t>
            </a:r>
            <a:endParaRPr lang="da-DK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3933056"/>
            <a:ext cx="7511352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sz="1600" b="1" dirty="0" err="1">
                <a:solidFill>
                  <a:srgbClr val="000000"/>
                </a:solidFill>
              </a:rPr>
              <a:t>Solute</a:t>
            </a:r>
            <a:r>
              <a:rPr lang="da-DK" sz="1600" b="1" dirty="0">
                <a:solidFill>
                  <a:srgbClr val="000000"/>
                </a:solidFill>
              </a:rPr>
              <a:t> parameters: </a:t>
            </a:r>
            <a:r>
              <a:rPr lang="da-DK" sz="1600" b="1" i="1" dirty="0">
                <a:solidFill>
                  <a:srgbClr val="000000"/>
                </a:solidFill>
              </a:rPr>
              <a:t>E,S,A,B,L</a:t>
            </a:r>
            <a:r>
              <a:rPr lang="da-DK" sz="1600" b="1" dirty="0">
                <a:solidFill>
                  <a:srgbClr val="000000"/>
                </a:solidFill>
              </a:rPr>
              <a:t>	Independent of temperature !</a:t>
            </a:r>
          </a:p>
          <a:p>
            <a:endParaRPr lang="da-DK" sz="1600" dirty="0">
              <a:solidFill>
                <a:srgbClr val="000000"/>
              </a:solidFill>
            </a:endParaRPr>
          </a:p>
          <a:p>
            <a:pPr defTabSz="484188"/>
            <a:r>
              <a:rPr lang="da-DK" sz="1600" dirty="0" err="1">
                <a:solidFill>
                  <a:srgbClr val="000000"/>
                </a:solidFill>
              </a:rPr>
              <a:t>Decane</a:t>
            </a:r>
            <a:r>
              <a:rPr lang="da-DK" sz="1600" dirty="0">
                <a:solidFill>
                  <a:srgbClr val="000000"/>
                </a:solidFill>
              </a:rPr>
              <a:t> 		</a:t>
            </a:r>
            <a:r>
              <a:rPr lang="da-DK" sz="1600" i="1" dirty="0">
                <a:solidFill>
                  <a:srgbClr val="000000"/>
                </a:solidFill>
              </a:rPr>
              <a:t>E</a:t>
            </a:r>
            <a:r>
              <a:rPr lang="da-DK" sz="1600" dirty="0">
                <a:solidFill>
                  <a:srgbClr val="000000"/>
                </a:solidFill>
              </a:rPr>
              <a:t>=0 		</a:t>
            </a:r>
            <a:r>
              <a:rPr lang="da-DK" sz="1600" i="1" dirty="0">
                <a:solidFill>
                  <a:srgbClr val="000000"/>
                </a:solidFill>
              </a:rPr>
              <a:t>S</a:t>
            </a:r>
            <a:r>
              <a:rPr lang="da-DK" sz="1600" dirty="0">
                <a:solidFill>
                  <a:srgbClr val="000000"/>
                </a:solidFill>
              </a:rPr>
              <a:t>=0 	</a:t>
            </a:r>
            <a:r>
              <a:rPr lang="da-DK" sz="1600" i="1" dirty="0">
                <a:solidFill>
                  <a:srgbClr val="000000"/>
                </a:solidFill>
              </a:rPr>
              <a:t>A</a:t>
            </a:r>
            <a:r>
              <a:rPr lang="da-DK" sz="1600" dirty="0">
                <a:solidFill>
                  <a:srgbClr val="000000"/>
                </a:solidFill>
              </a:rPr>
              <a:t>=0 		</a:t>
            </a:r>
            <a:r>
              <a:rPr lang="da-DK" sz="1600" i="1" dirty="0">
                <a:solidFill>
                  <a:srgbClr val="000000"/>
                </a:solidFill>
              </a:rPr>
              <a:t>B</a:t>
            </a:r>
            <a:r>
              <a:rPr lang="da-DK" sz="1600" dirty="0">
                <a:solidFill>
                  <a:srgbClr val="000000"/>
                </a:solidFill>
              </a:rPr>
              <a:t>=0 	</a:t>
            </a:r>
            <a:r>
              <a:rPr lang="da-DK" sz="1600" b="1" i="1" dirty="0">
                <a:solidFill>
                  <a:srgbClr val="000000"/>
                </a:solidFill>
              </a:rPr>
              <a:t>L</a:t>
            </a:r>
            <a:r>
              <a:rPr lang="da-DK" sz="1600" b="1" dirty="0">
                <a:solidFill>
                  <a:srgbClr val="000000"/>
                </a:solidFill>
              </a:rPr>
              <a:t>=4.701</a:t>
            </a:r>
          </a:p>
          <a:p>
            <a:pPr defTabSz="484188"/>
            <a:r>
              <a:rPr lang="da-DK" sz="1600" dirty="0">
                <a:solidFill>
                  <a:srgbClr val="000000"/>
                </a:solidFill>
              </a:rPr>
              <a:t>2-Naphtol	</a:t>
            </a:r>
            <a:r>
              <a:rPr lang="da-DK" sz="1600" i="1" dirty="0">
                <a:solidFill>
                  <a:srgbClr val="000000"/>
                </a:solidFill>
              </a:rPr>
              <a:t>E</a:t>
            </a:r>
            <a:r>
              <a:rPr lang="da-DK" sz="1600" dirty="0">
                <a:solidFill>
                  <a:srgbClr val="000000"/>
                </a:solidFill>
              </a:rPr>
              <a:t>=1.522		</a:t>
            </a:r>
            <a:r>
              <a:rPr lang="da-DK" sz="1600" i="1" dirty="0">
                <a:solidFill>
                  <a:srgbClr val="000000"/>
                </a:solidFill>
              </a:rPr>
              <a:t>S</a:t>
            </a:r>
            <a:r>
              <a:rPr lang="da-DK" sz="1600" dirty="0">
                <a:solidFill>
                  <a:srgbClr val="000000"/>
                </a:solidFill>
              </a:rPr>
              <a:t>=1.09 	</a:t>
            </a:r>
            <a:r>
              <a:rPr lang="da-DK" sz="1600" i="1" dirty="0">
                <a:solidFill>
                  <a:srgbClr val="000000"/>
                </a:solidFill>
              </a:rPr>
              <a:t>A</a:t>
            </a:r>
            <a:r>
              <a:rPr lang="da-DK" sz="1600" dirty="0">
                <a:solidFill>
                  <a:srgbClr val="000000"/>
                </a:solidFill>
              </a:rPr>
              <a:t>=0.874		</a:t>
            </a:r>
            <a:r>
              <a:rPr lang="da-DK" sz="1600" i="1" dirty="0">
                <a:solidFill>
                  <a:srgbClr val="000000"/>
                </a:solidFill>
              </a:rPr>
              <a:t>B</a:t>
            </a:r>
            <a:r>
              <a:rPr lang="da-DK" sz="1600" dirty="0">
                <a:solidFill>
                  <a:srgbClr val="000000"/>
                </a:solidFill>
              </a:rPr>
              <a:t>=0.37 	</a:t>
            </a:r>
            <a:r>
              <a:rPr lang="da-DK" sz="1600" i="1" dirty="0">
                <a:solidFill>
                  <a:srgbClr val="000000"/>
                </a:solidFill>
              </a:rPr>
              <a:t>L</a:t>
            </a:r>
            <a:r>
              <a:rPr lang="da-DK" sz="1600" dirty="0">
                <a:solidFill>
                  <a:srgbClr val="000000"/>
                </a:solidFill>
              </a:rPr>
              <a:t>=6.14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51920" y="3212976"/>
            <a:ext cx="2520280" cy="338554"/>
            <a:chOff x="3851920" y="3212976"/>
            <a:chExt cx="2520280" cy="338554"/>
          </a:xfrm>
        </p:grpSpPr>
        <p:sp>
          <p:nvSpPr>
            <p:cNvPr id="16" name="TextBox 15"/>
            <p:cNvSpPr txBox="1"/>
            <p:nvPr/>
          </p:nvSpPr>
          <p:spPr>
            <a:xfrm>
              <a:off x="3851920" y="3212976"/>
              <a:ext cx="556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sz="1600" i="1" dirty="0">
                  <a:solidFill>
                    <a:schemeClr val="bg1">
                      <a:lumMod val="50000"/>
                    </a:schemeClr>
                  </a:solidFill>
                  <a:sym typeface="Symbol"/>
                </a:rPr>
                <a:t></a:t>
              </a:r>
              <a:r>
                <a:rPr lang="en-US" sz="1600" i="1" baseline="-25000" dirty="0">
                  <a:solidFill>
                    <a:schemeClr val="bg1">
                      <a:lumMod val="50000"/>
                    </a:schemeClr>
                  </a:solidFill>
                  <a:sym typeface="Symbol"/>
                </a:rPr>
                <a:t>p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sym typeface="Symbol"/>
                </a:rPr>
                <a:t>)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4048" y="3212976"/>
              <a:ext cx="5581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sz="1600" i="1" dirty="0">
                  <a:solidFill>
                    <a:schemeClr val="bg1">
                      <a:lumMod val="50000"/>
                    </a:schemeClr>
                  </a:solidFill>
                  <a:sym typeface="Symbol"/>
                </a:rPr>
                <a:t></a:t>
              </a:r>
              <a:r>
                <a:rPr lang="en-US" sz="1600" i="1" baseline="-25000" dirty="0">
                  <a:solidFill>
                    <a:schemeClr val="bg1">
                      <a:lumMod val="50000"/>
                    </a:schemeClr>
                  </a:solidFill>
                  <a:sym typeface="Symbol"/>
                </a:rPr>
                <a:t>h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sym typeface="Symbol"/>
                </a:rPr>
                <a:t>)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15637" y="3212976"/>
              <a:ext cx="556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sz="1600" i="1" dirty="0">
                  <a:solidFill>
                    <a:schemeClr val="bg1">
                      <a:lumMod val="50000"/>
                    </a:schemeClr>
                  </a:solidFill>
                  <a:sym typeface="Symbol"/>
                </a:rPr>
                <a:t></a:t>
              </a:r>
              <a:r>
                <a:rPr lang="en-US" sz="1600" i="1" baseline="-25000" dirty="0">
                  <a:solidFill>
                    <a:schemeClr val="bg1">
                      <a:lumMod val="50000"/>
                    </a:schemeClr>
                  </a:solidFill>
                  <a:sym typeface="Symbol"/>
                </a:rPr>
                <a:t>d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sym typeface="Symbol"/>
                </a:rPr>
                <a:t>)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67544" y="4922911"/>
            <a:ext cx="8082662" cy="1658070"/>
            <a:chOff x="971600" y="1796489"/>
            <a:chExt cx="8082662" cy="1658070"/>
          </a:xfrm>
        </p:grpSpPr>
        <p:grpSp>
          <p:nvGrpSpPr>
            <p:cNvPr id="67" name="Group 66"/>
            <p:cNvGrpSpPr/>
            <p:nvPr/>
          </p:nvGrpSpPr>
          <p:grpSpPr>
            <a:xfrm>
              <a:off x="1086828" y="2641153"/>
              <a:ext cx="3744416" cy="468052"/>
              <a:chOff x="1043608" y="2420888"/>
              <a:chExt cx="5038114" cy="368232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1043608" y="2420888"/>
                <a:ext cx="504056" cy="36004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547664" y="2420888"/>
                <a:ext cx="504000" cy="36000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2051664" y="2420888"/>
                <a:ext cx="504056" cy="36004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2555720" y="2420888"/>
                <a:ext cx="504000" cy="36000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3058998" y="2429080"/>
                <a:ext cx="504056" cy="36004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563054" y="2429080"/>
                <a:ext cx="504000" cy="36000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V="1">
                <a:off x="4066332" y="2429080"/>
                <a:ext cx="504056" cy="36004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4570388" y="2429080"/>
                <a:ext cx="504000" cy="36000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5073666" y="2429080"/>
                <a:ext cx="504056" cy="36004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5577722" y="2429080"/>
                <a:ext cx="504000" cy="36000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971600" y="3116005"/>
              <a:ext cx="80826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>
                  <a:solidFill>
                    <a:srgbClr val="000000"/>
                  </a:solidFill>
                </a:rPr>
                <a:t>Decane</a:t>
              </a:r>
              <a:r>
                <a:rPr lang="en-GB" sz="1600" dirty="0">
                  <a:solidFill>
                    <a:srgbClr val="000000"/>
                  </a:solidFill>
                </a:rPr>
                <a:t> C</a:t>
              </a:r>
              <a:r>
                <a:rPr lang="en-GB" sz="1600" baseline="-25000" dirty="0">
                  <a:solidFill>
                    <a:srgbClr val="000000"/>
                  </a:solidFill>
                </a:rPr>
                <a:t>10</a:t>
              </a:r>
              <a:r>
                <a:rPr lang="en-GB" sz="1600" dirty="0">
                  <a:solidFill>
                    <a:srgbClr val="000000"/>
                  </a:solidFill>
                </a:rPr>
                <a:t>H</a:t>
              </a:r>
              <a:r>
                <a:rPr lang="en-GB" sz="1600" baseline="-25000" dirty="0">
                  <a:solidFill>
                    <a:srgbClr val="000000"/>
                  </a:solidFill>
                </a:rPr>
                <a:t>12</a:t>
              </a:r>
              <a:r>
                <a:rPr lang="en-GB" sz="1600" dirty="0">
                  <a:solidFill>
                    <a:srgbClr val="000000"/>
                  </a:solidFill>
                </a:rPr>
                <a:t>                                           </a:t>
              </a:r>
              <a:r>
                <a:rPr lang="en-GB" sz="1600" dirty="0" err="1">
                  <a:solidFill>
                    <a:srgbClr val="000000"/>
                  </a:solidFill>
                </a:rPr>
                <a:t>Naphtol</a:t>
              </a:r>
              <a:r>
                <a:rPr lang="en-GB" sz="1600" dirty="0">
                  <a:solidFill>
                    <a:srgbClr val="000000"/>
                  </a:solidFill>
                </a:rPr>
                <a:t>  C</a:t>
              </a:r>
              <a:r>
                <a:rPr lang="en-GB" sz="1600" baseline="-25000" dirty="0">
                  <a:solidFill>
                    <a:srgbClr val="000000"/>
                  </a:solidFill>
                </a:rPr>
                <a:t>10</a:t>
              </a:r>
              <a:r>
                <a:rPr lang="en-GB" sz="1600" dirty="0">
                  <a:solidFill>
                    <a:srgbClr val="000000"/>
                  </a:solidFill>
                </a:rPr>
                <a:t>H</a:t>
              </a:r>
              <a:r>
                <a:rPr lang="en-GB" sz="1600" baseline="-25000" dirty="0">
                  <a:solidFill>
                    <a:srgbClr val="000000"/>
                  </a:solidFill>
                </a:rPr>
                <a:t>8</a:t>
              </a:r>
              <a:r>
                <a:rPr lang="en-GB" sz="1600" dirty="0">
                  <a:solidFill>
                    <a:srgbClr val="000000"/>
                  </a:solidFill>
                </a:rPr>
                <a:t>O                       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5436096" y="1796489"/>
              <a:ext cx="3238858" cy="1349325"/>
              <a:chOff x="5544496" y="1737581"/>
              <a:chExt cx="3238858" cy="1349325"/>
            </a:xfrm>
          </p:grpSpPr>
          <p:sp>
            <p:nvSpPr>
              <p:cNvPr id="70" name="Hexagon 69"/>
              <p:cNvSpPr/>
              <p:nvPr/>
            </p:nvSpPr>
            <p:spPr>
              <a:xfrm rot="5400000">
                <a:off x="6550477" y="2078906"/>
                <a:ext cx="1008000" cy="1008000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748387" y="2276872"/>
                <a:ext cx="612068" cy="61206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flipV="1">
                <a:off x="7554439" y="2060848"/>
                <a:ext cx="401937" cy="269974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7922221" y="1819563"/>
                <a:ext cx="861133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600" dirty="0">
                    <a:solidFill>
                      <a:srgbClr val="00B050"/>
                    </a:solidFill>
                  </a:rPr>
                  <a:t>O    </a:t>
                </a:r>
                <a:r>
                  <a:rPr lang="en-GB" sz="1600" dirty="0">
                    <a:solidFill>
                      <a:srgbClr val="0000FF"/>
                    </a:solidFill>
                  </a:rPr>
                  <a:t>H</a:t>
                </a:r>
                <a:r>
                  <a:rPr lang="en-GB" sz="16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 rot="5400000">
                <a:off x="7978260" y="1922827"/>
                <a:ext cx="28803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0B050"/>
                    </a:solidFill>
                  </a:rPr>
                  <a:t>: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 rot="5400000">
                <a:off x="7961443" y="1681542"/>
                <a:ext cx="28803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0B050"/>
                    </a:solidFill>
                  </a:rPr>
                  <a:t>: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8208792" y="1988840"/>
                <a:ext cx="183605" cy="0"/>
              </a:xfrm>
              <a:prstGeom prst="line">
                <a:avLst/>
              </a:prstGeom>
              <a:ln w="28575"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Hexagon 76"/>
              <p:cNvSpPr/>
              <p:nvPr/>
            </p:nvSpPr>
            <p:spPr>
              <a:xfrm rot="5400000">
                <a:off x="5544496" y="2064397"/>
                <a:ext cx="1008000" cy="1008000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742406" y="2262363"/>
                <a:ext cx="612068" cy="61206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474239" y="5157192"/>
            <a:ext cx="7322555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rgbClr val="000000"/>
                </a:solidFill>
              </a:rPr>
              <a:t>Column parameters: </a:t>
            </a:r>
            <a:r>
              <a:rPr lang="da-DK" sz="1600" b="1" i="1" dirty="0" err="1">
                <a:solidFill>
                  <a:srgbClr val="000000"/>
                </a:solidFill>
              </a:rPr>
              <a:t>e,s,a,b,l,c</a:t>
            </a:r>
            <a:r>
              <a:rPr lang="da-DK" sz="1600" b="1" dirty="0">
                <a:solidFill>
                  <a:srgbClr val="000000"/>
                </a:solidFill>
              </a:rPr>
              <a:t>	</a:t>
            </a:r>
            <a:r>
              <a:rPr lang="da-DK" sz="1600" b="1" dirty="0" err="1">
                <a:solidFill>
                  <a:srgbClr val="000000"/>
                </a:solidFill>
              </a:rPr>
              <a:t>Depends</a:t>
            </a:r>
            <a:r>
              <a:rPr lang="da-DK" sz="1600" b="1" dirty="0">
                <a:solidFill>
                  <a:srgbClr val="000000"/>
                </a:solidFill>
              </a:rPr>
              <a:t> on temperature !</a:t>
            </a:r>
          </a:p>
          <a:p>
            <a:endParaRPr lang="da-DK" sz="1600" dirty="0">
              <a:solidFill>
                <a:srgbClr val="000000"/>
              </a:solidFill>
            </a:endParaRPr>
          </a:p>
          <a:p>
            <a:r>
              <a:rPr lang="da-DK" sz="1600" dirty="0" err="1">
                <a:solidFill>
                  <a:srgbClr val="000000"/>
                </a:solidFill>
              </a:rPr>
              <a:t>Since</a:t>
            </a:r>
            <a:r>
              <a:rPr lang="da-DK" sz="1600" dirty="0">
                <a:solidFill>
                  <a:srgbClr val="000000"/>
                </a:solidFill>
              </a:rPr>
              <a:t> </a:t>
            </a:r>
            <a:r>
              <a:rPr lang="da-DK" sz="1600" dirty="0" err="1">
                <a:solidFill>
                  <a:srgbClr val="000000"/>
                </a:solidFill>
              </a:rPr>
              <a:t>alifatic</a:t>
            </a:r>
            <a:r>
              <a:rPr lang="da-DK" sz="1600" dirty="0">
                <a:solidFill>
                  <a:srgbClr val="000000"/>
                </a:solidFill>
              </a:rPr>
              <a:t> </a:t>
            </a:r>
            <a:r>
              <a:rPr lang="da-DK" sz="1600" dirty="0" err="1">
                <a:solidFill>
                  <a:srgbClr val="000000"/>
                </a:solidFill>
              </a:rPr>
              <a:t>hydrocarbons</a:t>
            </a:r>
            <a:r>
              <a:rPr lang="da-DK" sz="1600" dirty="0">
                <a:solidFill>
                  <a:srgbClr val="000000"/>
                </a:solidFill>
              </a:rPr>
              <a:t> have </a:t>
            </a:r>
            <a:r>
              <a:rPr lang="da-DK" sz="1600" dirty="0" err="1">
                <a:solidFill>
                  <a:srgbClr val="000000"/>
                </a:solidFill>
              </a:rPr>
              <a:t>only</a:t>
            </a:r>
            <a:r>
              <a:rPr lang="da-DK" sz="1600" dirty="0">
                <a:solidFill>
                  <a:srgbClr val="000000"/>
                </a:solidFill>
              </a:rPr>
              <a:t> </a:t>
            </a:r>
            <a:r>
              <a:rPr lang="da-DK" sz="1600" i="1" dirty="0">
                <a:solidFill>
                  <a:srgbClr val="000000"/>
                </a:solidFill>
              </a:rPr>
              <a:t>L</a:t>
            </a:r>
            <a:r>
              <a:rPr lang="da-DK" sz="1600" dirty="0">
                <a:solidFill>
                  <a:srgbClr val="000000"/>
                </a:solidFill>
              </a:rPr>
              <a:t>&lt;&gt;0, the general  </a:t>
            </a:r>
            <a:r>
              <a:rPr lang="da-DK" sz="1600" dirty="0" err="1">
                <a:solidFill>
                  <a:srgbClr val="000000"/>
                </a:solidFill>
              </a:rPr>
              <a:t>effect</a:t>
            </a:r>
            <a:r>
              <a:rPr lang="da-DK" sz="1600" dirty="0">
                <a:solidFill>
                  <a:srgbClr val="000000"/>
                </a:solidFill>
              </a:rPr>
              <a:t> of temperature in GC must </a:t>
            </a:r>
            <a:r>
              <a:rPr lang="da-DK" sz="1600" dirty="0" err="1">
                <a:solidFill>
                  <a:srgbClr val="000000"/>
                </a:solidFill>
              </a:rPr>
              <a:t>be</a:t>
            </a:r>
            <a:r>
              <a:rPr lang="da-DK" sz="1600" dirty="0">
                <a:solidFill>
                  <a:srgbClr val="000000"/>
                </a:solidFill>
              </a:rPr>
              <a:t> </a:t>
            </a:r>
            <a:r>
              <a:rPr lang="da-DK" sz="1600" dirty="0" err="1">
                <a:solidFill>
                  <a:srgbClr val="000000"/>
                </a:solidFill>
              </a:rPr>
              <a:t>included</a:t>
            </a:r>
            <a:r>
              <a:rPr lang="da-DK" sz="1600" dirty="0">
                <a:solidFill>
                  <a:srgbClr val="000000"/>
                </a:solidFill>
              </a:rPr>
              <a:t> in the </a:t>
            </a:r>
            <a:r>
              <a:rPr lang="da-DK" sz="1600" b="1" i="1" dirty="0">
                <a:solidFill>
                  <a:srgbClr val="000000"/>
                </a:solidFill>
              </a:rPr>
              <a:t>l</a:t>
            </a:r>
            <a:r>
              <a:rPr lang="da-DK" sz="1600" b="1" dirty="0">
                <a:solidFill>
                  <a:srgbClr val="000000"/>
                </a:solidFill>
              </a:rPr>
              <a:t>-term</a:t>
            </a:r>
            <a:r>
              <a:rPr lang="da-DK" sz="1600" dirty="0">
                <a:solidFill>
                  <a:srgbClr val="000000"/>
                </a:solidFill>
              </a:rPr>
              <a:t>, </a:t>
            </a:r>
            <a:r>
              <a:rPr lang="da-DK" sz="1600" dirty="0" err="1">
                <a:solidFill>
                  <a:srgbClr val="000000"/>
                </a:solidFill>
              </a:rPr>
              <a:t>which</a:t>
            </a:r>
            <a:r>
              <a:rPr lang="da-DK" sz="1600" dirty="0">
                <a:solidFill>
                  <a:srgbClr val="000000"/>
                </a:solidFill>
              </a:rPr>
              <a:t> must </a:t>
            </a:r>
            <a:r>
              <a:rPr lang="da-DK" sz="1600" dirty="0" err="1">
                <a:solidFill>
                  <a:srgbClr val="000000"/>
                </a:solidFill>
              </a:rPr>
              <a:t>decrease</a:t>
            </a:r>
            <a:r>
              <a:rPr lang="da-DK" sz="1600" dirty="0">
                <a:solidFill>
                  <a:srgbClr val="000000"/>
                </a:solidFill>
              </a:rPr>
              <a:t> with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Column parameters: </a:t>
            </a:r>
            <a:r>
              <a:rPr lang="da-DK" dirty="0" err="1"/>
              <a:t>effect</a:t>
            </a:r>
            <a:r>
              <a:rPr lang="da-DK" dirty="0"/>
              <a:t> of temperature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Analytical Chemistry, PLEN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18</a:t>
            </a:fld>
            <a:endParaRPr lang="da-DK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519232" cy="48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6038146"/>
            <a:ext cx="3648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rgbClr val="000000"/>
                </a:solidFill>
              </a:rPr>
              <a:t>(Poole, </a:t>
            </a:r>
            <a:r>
              <a:rPr lang="da-DK" sz="1200" i="1" dirty="0">
                <a:solidFill>
                  <a:srgbClr val="000000"/>
                </a:solidFill>
              </a:rPr>
              <a:t>Gas </a:t>
            </a:r>
            <a:r>
              <a:rPr lang="da-DK" sz="1200" i="1" dirty="0" err="1">
                <a:solidFill>
                  <a:srgbClr val="000000"/>
                </a:solidFill>
              </a:rPr>
              <a:t>Chromatography</a:t>
            </a:r>
            <a:r>
              <a:rPr lang="da-DK" sz="1200" i="1" dirty="0">
                <a:solidFill>
                  <a:srgbClr val="000000"/>
                </a:solidFill>
              </a:rPr>
              <a:t>, Elsevier </a:t>
            </a:r>
            <a:r>
              <a:rPr lang="da-DK" sz="1200" dirty="0">
                <a:solidFill>
                  <a:srgbClr val="000000"/>
                </a:solidFill>
              </a:rPr>
              <a:t>2012)</a:t>
            </a:r>
          </a:p>
        </p:txBody>
      </p:sp>
    </p:spTree>
    <p:extLst>
      <p:ext uri="{BB962C8B-B14F-4D97-AF65-F5344CB8AC3E}">
        <p14:creationId xmlns:p14="http://schemas.microsoft.com/office/powerpoint/2010/main" val="1075949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Estimation</a:t>
            </a:r>
            <a:r>
              <a:rPr lang="da-DK" dirty="0"/>
              <a:t> of log-retention factors, </a:t>
            </a:r>
            <a:r>
              <a:rPr lang="da-DK" i="1" dirty="0"/>
              <a:t>Log(k)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Analytical Chemistry, PLEN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19</a:t>
            </a:fld>
            <a:endParaRPr lang="da-DK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495853"/>
              </p:ext>
            </p:extLst>
          </p:nvPr>
        </p:nvGraphicFramePr>
        <p:xfrm>
          <a:off x="2054200" y="1196752"/>
          <a:ext cx="43180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Ligning" r:id="rId3" imgW="2159000" imgH="215900" progId="Equation.3">
                  <p:embed/>
                </p:oleObj>
              </mc:Choice>
              <mc:Fallback>
                <p:oleObj name="Ligning" r:id="rId3" imgW="2159000" imgH="2159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00" y="1196752"/>
                        <a:ext cx="4318000" cy="4302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49563"/>
            <a:ext cx="6042979" cy="45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8264" y="2204864"/>
            <a:ext cx="1616148" cy="15696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000000"/>
                </a:solidFill>
              </a:rPr>
              <a:t>1 </a:t>
            </a:r>
            <a:r>
              <a:rPr lang="da-DK" sz="1600" dirty="0" err="1">
                <a:solidFill>
                  <a:srgbClr val="000000"/>
                </a:solidFill>
              </a:rPr>
              <a:t>nonane</a:t>
            </a:r>
            <a:endParaRPr lang="da-DK" sz="1600" dirty="0">
              <a:solidFill>
                <a:srgbClr val="000000"/>
              </a:solidFill>
            </a:endParaRPr>
          </a:p>
          <a:p>
            <a:r>
              <a:rPr lang="da-DK" sz="1600" dirty="0">
                <a:solidFill>
                  <a:srgbClr val="000000"/>
                </a:solidFill>
              </a:rPr>
              <a:t>2 </a:t>
            </a:r>
            <a:r>
              <a:rPr lang="da-DK" sz="1600" dirty="0" err="1">
                <a:solidFill>
                  <a:srgbClr val="000000"/>
                </a:solidFill>
              </a:rPr>
              <a:t>decane</a:t>
            </a:r>
            <a:endParaRPr lang="da-DK" sz="1600" dirty="0">
              <a:solidFill>
                <a:srgbClr val="000000"/>
              </a:solidFill>
            </a:endParaRPr>
          </a:p>
          <a:p>
            <a:r>
              <a:rPr lang="da-DK" sz="1600" dirty="0">
                <a:solidFill>
                  <a:srgbClr val="000000"/>
                </a:solidFill>
              </a:rPr>
              <a:t>3 </a:t>
            </a:r>
            <a:r>
              <a:rPr lang="da-DK" sz="1600" dirty="0" err="1">
                <a:solidFill>
                  <a:srgbClr val="000000"/>
                </a:solidFill>
              </a:rPr>
              <a:t>undecane</a:t>
            </a:r>
            <a:endParaRPr lang="da-DK" sz="1600" dirty="0">
              <a:solidFill>
                <a:srgbClr val="000000"/>
              </a:solidFill>
            </a:endParaRPr>
          </a:p>
          <a:p>
            <a:r>
              <a:rPr lang="da-DK" sz="1600" dirty="0">
                <a:solidFill>
                  <a:srgbClr val="000000"/>
                </a:solidFill>
              </a:rPr>
              <a:t>4 </a:t>
            </a:r>
            <a:r>
              <a:rPr lang="da-DK" sz="1600" dirty="0" err="1">
                <a:solidFill>
                  <a:srgbClr val="000000"/>
                </a:solidFill>
              </a:rPr>
              <a:t>dodecane</a:t>
            </a:r>
            <a:endParaRPr lang="da-DK" sz="1600" dirty="0">
              <a:solidFill>
                <a:srgbClr val="000000"/>
              </a:solidFill>
            </a:endParaRPr>
          </a:p>
          <a:p>
            <a:r>
              <a:rPr lang="da-DK" sz="1600" dirty="0">
                <a:solidFill>
                  <a:srgbClr val="000000"/>
                </a:solidFill>
              </a:rPr>
              <a:t>5 </a:t>
            </a:r>
            <a:r>
              <a:rPr lang="da-DK" sz="1600" dirty="0" err="1">
                <a:solidFill>
                  <a:srgbClr val="000000"/>
                </a:solidFill>
              </a:rPr>
              <a:t>hexadecane</a:t>
            </a:r>
            <a:endParaRPr lang="da-DK" sz="1600" dirty="0">
              <a:solidFill>
                <a:srgbClr val="000000"/>
              </a:solidFill>
            </a:endParaRPr>
          </a:p>
          <a:p>
            <a:r>
              <a:rPr lang="da-DK" sz="1600" dirty="0">
                <a:solidFill>
                  <a:srgbClr val="000000"/>
                </a:solidFill>
              </a:rPr>
              <a:t>6 </a:t>
            </a:r>
            <a:r>
              <a:rPr lang="da-DK" sz="1600" dirty="0" err="1">
                <a:solidFill>
                  <a:srgbClr val="000000"/>
                </a:solidFill>
              </a:rPr>
              <a:t>octadecane</a:t>
            </a:r>
            <a:endParaRPr lang="da-DK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5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Models for (Gas) Chromatography </a:t>
            </a:r>
            <a:br>
              <a:rPr lang="en-GB" dirty="0"/>
            </a:br>
            <a:r>
              <a:rPr lang="en-GB" dirty="0"/>
              <a:t>based on Abraham’s model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err="1"/>
              <a:t>Analytical</a:t>
            </a:r>
            <a:r>
              <a:rPr lang="da-DK" dirty="0"/>
              <a:t> </a:t>
            </a:r>
            <a:r>
              <a:rPr lang="da-DK" dirty="0" err="1"/>
              <a:t>Chemistry</a:t>
            </a:r>
            <a:r>
              <a:rPr lang="da-DK" dirty="0"/>
              <a:t>, PLEN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2355658" y="1124744"/>
            <a:ext cx="444859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6263" indent="-576263"/>
            <a:r>
              <a:rPr lang="en-GB" sz="1600" dirty="0">
                <a:solidFill>
                  <a:srgbClr val="000000"/>
                </a:solidFill>
              </a:rPr>
              <a:t>Processes in chromatography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Adsorption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Partition (Absorption)</a:t>
            </a:r>
          </a:p>
          <a:p>
            <a:pPr marL="576263" indent="-576263"/>
            <a:endParaRPr lang="en-GB" sz="1600" dirty="0">
              <a:solidFill>
                <a:srgbClr val="000000"/>
              </a:solidFill>
            </a:endParaRPr>
          </a:p>
          <a:p>
            <a:pPr marL="576263" indent="-576263"/>
            <a:r>
              <a:rPr lang="en-GB" sz="1600" dirty="0">
                <a:solidFill>
                  <a:srgbClr val="000000"/>
                </a:solidFill>
              </a:rPr>
              <a:t>Interactions in chromatography</a:t>
            </a:r>
          </a:p>
          <a:p>
            <a:pPr marL="576263" indent="-60325">
              <a:buFont typeface="Arial" pitchFamily="34" charset="0"/>
              <a:buChar char="•"/>
            </a:pPr>
            <a:r>
              <a:rPr lang="en-GB" sz="1600" i="1" dirty="0">
                <a:solidFill>
                  <a:srgbClr val="000000"/>
                </a:solidFill>
                <a:sym typeface="Symbol"/>
              </a:rPr>
              <a:t> </a:t>
            </a:r>
            <a:r>
              <a:rPr lang="en-GB" sz="1600" dirty="0">
                <a:solidFill>
                  <a:srgbClr val="000000"/>
                </a:solidFill>
                <a:sym typeface="Symbol"/>
              </a:rPr>
              <a:t>Dispersive interactions</a:t>
            </a:r>
          </a:p>
          <a:p>
            <a:pPr marL="576263" indent="-60325">
              <a:buFont typeface="Arial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sym typeface="Symbol"/>
              </a:rPr>
              <a:t> Polar interactions</a:t>
            </a:r>
          </a:p>
          <a:p>
            <a:pPr marL="576263" indent="-60325">
              <a:buFont typeface="Arial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sym typeface="Symbol"/>
              </a:rPr>
              <a:t> Ionic interactions</a:t>
            </a:r>
            <a:endParaRPr lang="en-GB" sz="1600" dirty="0">
              <a:solidFill>
                <a:srgbClr val="000000"/>
              </a:solidFill>
            </a:endParaRPr>
          </a:p>
          <a:p>
            <a:pPr marL="576263" indent="-576263"/>
            <a:endParaRPr lang="en-GB" sz="1600" dirty="0">
              <a:solidFill>
                <a:srgbClr val="000000"/>
              </a:solidFill>
            </a:endParaRPr>
          </a:p>
          <a:p>
            <a:pPr marL="576263" indent="-576263"/>
            <a:r>
              <a:rPr lang="en-GB" sz="1600" dirty="0">
                <a:solidFill>
                  <a:srgbClr val="000000"/>
                </a:solidFill>
              </a:rPr>
              <a:t>Solubility Parameter models</a:t>
            </a:r>
          </a:p>
          <a:p>
            <a:pPr marL="623888" lvl="1" indent="-82550">
              <a:buFont typeface="Arial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 Hildebrand Solubility Parameter</a:t>
            </a:r>
          </a:p>
          <a:p>
            <a:pPr marL="623888" lvl="1" indent="-82550">
              <a:buFont typeface="Arial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 Hansen Solubility Parameters</a:t>
            </a:r>
          </a:p>
          <a:p>
            <a:pPr marL="576263" indent="-576263"/>
            <a:endParaRPr lang="en-GB" sz="1600" dirty="0">
              <a:solidFill>
                <a:srgbClr val="000000"/>
              </a:solidFill>
            </a:endParaRPr>
          </a:p>
          <a:p>
            <a:pPr marL="576263" indent="-576263"/>
            <a:r>
              <a:rPr lang="en-GB" sz="1600" b="1" dirty="0">
                <a:solidFill>
                  <a:srgbClr val="000000"/>
                </a:solidFill>
              </a:rPr>
              <a:t>The Solvation Parameter model</a:t>
            </a:r>
          </a:p>
          <a:p>
            <a:pPr marL="576263" indent="-60325">
              <a:buFont typeface="Arial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 Overview</a:t>
            </a:r>
          </a:p>
          <a:p>
            <a:pPr marL="576263" indent="-60325">
              <a:buFont typeface="Arial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 Solute parameters</a:t>
            </a:r>
          </a:p>
          <a:p>
            <a:pPr marL="576263" indent="-60325">
              <a:buFont typeface="Arial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 Column parameters</a:t>
            </a:r>
          </a:p>
          <a:p>
            <a:pPr marL="576263" indent="-60325">
              <a:buFont typeface="Arial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 Prediction of (gas) chromatograms</a:t>
            </a:r>
          </a:p>
          <a:p>
            <a:br>
              <a:rPr lang="en-GB" sz="1600" i="1" dirty="0">
                <a:solidFill>
                  <a:srgbClr val="000000"/>
                </a:solidFill>
                <a:sym typeface="Symbol"/>
              </a:rPr>
            </a:br>
            <a:r>
              <a:rPr lang="en-GB" sz="1600" dirty="0">
                <a:solidFill>
                  <a:srgbClr val="000000"/>
                </a:solidFill>
                <a:sym typeface="Symbol"/>
              </a:rPr>
              <a:t>Conclusion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Determination of </a:t>
            </a:r>
            <a:r>
              <a:rPr lang="da-DK" dirty="0" err="1"/>
              <a:t>solute</a:t>
            </a:r>
            <a:r>
              <a:rPr lang="da-DK" dirty="0"/>
              <a:t> parameters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Analytical Chemistry, PLEN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20</a:t>
            </a:fld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959474" y="1196752"/>
            <a:ext cx="4804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da-DK" sz="1600" b="1" dirty="0" err="1">
                <a:solidFill>
                  <a:srgbClr val="000000"/>
                </a:solidFill>
              </a:rPr>
              <a:t>Calculation</a:t>
            </a:r>
            <a:r>
              <a:rPr lang="da-DK" sz="1600" b="1" dirty="0">
                <a:solidFill>
                  <a:srgbClr val="000000"/>
                </a:solidFill>
              </a:rPr>
              <a:t> from a </a:t>
            </a:r>
            <a:r>
              <a:rPr lang="da-DK" sz="1600" b="1" dirty="0" err="1">
                <a:solidFill>
                  <a:srgbClr val="000000"/>
                </a:solidFill>
              </a:rPr>
              <a:t>physical</a:t>
            </a:r>
            <a:r>
              <a:rPr lang="da-DK" sz="1600" b="1" dirty="0">
                <a:solidFill>
                  <a:srgbClr val="000000"/>
                </a:solidFill>
              </a:rPr>
              <a:t> </a:t>
            </a:r>
            <a:r>
              <a:rPr lang="da-DK" sz="1600" b="1" dirty="0" err="1">
                <a:solidFill>
                  <a:srgbClr val="000000"/>
                </a:solidFill>
              </a:rPr>
              <a:t>property</a:t>
            </a:r>
            <a:r>
              <a:rPr lang="da-DK" sz="1600" b="1" dirty="0">
                <a:solidFill>
                  <a:srgbClr val="000000"/>
                </a:solidFill>
              </a:rPr>
              <a:t>:</a:t>
            </a:r>
          </a:p>
          <a:p>
            <a:pPr marL="363538" indent="-363538"/>
            <a:r>
              <a:rPr lang="da-DK" sz="1600" dirty="0">
                <a:solidFill>
                  <a:srgbClr val="000000"/>
                </a:solidFill>
              </a:rPr>
              <a:t>	</a:t>
            </a:r>
          </a:p>
          <a:p>
            <a:pPr marL="363538" indent="-363538"/>
            <a:r>
              <a:rPr lang="da-DK" sz="1600" b="1" i="1" dirty="0">
                <a:solidFill>
                  <a:srgbClr val="000000"/>
                </a:solidFill>
              </a:rPr>
              <a:t>	E </a:t>
            </a:r>
            <a:r>
              <a:rPr lang="da-DK" sz="1600" dirty="0">
                <a:solidFill>
                  <a:srgbClr val="000000"/>
                </a:solidFill>
              </a:rPr>
              <a:t>is </a:t>
            </a:r>
            <a:r>
              <a:rPr lang="da-DK" sz="1600" dirty="0" err="1">
                <a:solidFill>
                  <a:srgbClr val="000000"/>
                </a:solidFill>
              </a:rPr>
              <a:t>calculated</a:t>
            </a:r>
            <a:r>
              <a:rPr lang="da-DK" sz="1600" dirty="0">
                <a:solidFill>
                  <a:srgbClr val="000000"/>
                </a:solidFill>
              </a:rPr>
              <a:t> from the </a:t>
            </a:r>
            <a:r>
              <a:rPr lang="da-DK" sz="1600" dirty="0" err="1">
                <a:solidFill>
                  <a:srgbClr val="000000"/>
                </a:solidFill>
              </a:rPr>
              <a:t>molar</a:t>
            </a:r>
            <a:r>
              <a:rPr lang="da-DK" sz="1600" dirty="0">
                <a:solidFill>
                  <a:srgbClr val="000000"/>
                </a:solidFill>
              </a:rPr>
              <a:t> </a:t>
            </a:r>
            <a:r>
              <a:rPr lang="da-DK" sz="1600" dirty="0" err="1">
                <a:solidFill>
                  <a:srgbClr val="000000"/>
                </a:solidFill>
              </a:rPr>
              <a:t>refraction</a:t>
            </a:r>
            <a:endParaRPr lang="da-DK" sz="1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9474" y="2476347"/>
            <a:ext cx="74076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>
                <a:solidFill>
                  <a:srgbClr val="000000"/>
                </a:solidFill>
              </a:rPr>
              <a:t>2) </a:t>
            </a:r>
            <a:r>
              <a:rPr lang="da-DK" sz="1600" b="1" dirty="0" err="1">
                <a:solidFill>
                  <a:srgbClr val="000000"/>
                </a:solidFill>
              </a:rPr>
              <a:t>Dermination</a:t>
            </a:r>
            <a:r>
              <a:rPr lang="da-DK" sz="1600" b="1" dirty="0">
                <a:solidFill>
                  <a:srgbClr val="000000"/>
                </a:solidFill>
              </a:rPr>
              <a:t> from a gas-</a:t>
            </a:r>
            <a:r>
              <a:rPr lang="da-DK" sz="1600" b="1" dirty="0" err="1">
                <a:solidFill>
                  <a:srgbClr val="000000"/>
                </a:solidFill>
              </a:rPr>
              <a:t>liquid</a:t>
            </a:r>
            <a:r>
              <a:rPr lang="da-DK" sz="1600" b="1" dirty="0">
                <a:solidFill>
                  <a:srgbClr val="000000"/>
                </a:solidFill>
              </a:rPr>
              <a:t> partition </a:t>
            </a:r>
            <a:r>
              <a:rPr lang="da-DK" sz="1600" b="1" dirty="0" err="1">
                <a:solidFill>
                  <a:srgbClr val="000000"/>
                </a:solidFill>
              </a:rPr>
              <a:t>coefficient</a:t>
            </a:r>
            <a:r>
              <a:rPr lang="da-DK" sz="1600" dirty="0">
                <a:solidFill>
                  <a:srgbClr val="000000"/>
                </a:solidFill>
              </a:rPr>
              <a:t>:</a:t>
            </a:r>
          </a:p>
          <a:p>
            <a:pPr marL="263525" indent="-263525"/>
            <a:r>
              <a:rPr lang="da-DK" sz="1600" dirty="0">
                <a:solidFill>
                  <a:srgbClr val="000000"/>
                </a:solidFill>
              </a:rPr>
              <a:t>	</a:t>
            </a:r>
          </a:p>
          <a:p>
            <a:pPr marL="263525" indent="-263525"/>
            <a:r>
              <a:rPr lang="da-DK" sz="1600" dirty="0">
                <a:solidFill>
                  <a:srgbClr val="000000"/>
                </a:solidFill>
              </a:rPr>
              <a:t>	</a:t>
            </a:r>
            <a:r>
              <a:rPr lang="da-DK" sz="1600" b="1" i="1" dirty="0">
                <a:solidFill>
                  <a:srgbClr val="000000"/>
                </a:solidFill>
              </a:rPr>
              <a:t>L</a:t>
            </a:r>
            <a:r>
              <a:rPr lang="da-DK" sz="1600" dirty="0">
                <a:solidFill>
                  <a:srgbClr val="000000"/>
                </a:solidFill>
              </a:rPr>
              <a:t> is </a:t>
            </a:r>
            <a:r>
              <a:rPr lang="da-DK" sz="1600" dirty="0" err="1">
                <a:solidFill>
                  <a:srgbClr val="000000"/>
                </a:solidFill>
              </a:rPr>
              <a:t>determined</a:t>
            </a:r>
            <a:r>
              <a:rPr lang="da-DK" sz="1600" dirty="0">
                <a:solidFill>
                  <a:srgbClr val="000000"/>
                </a:solidFill>
              </a:rPr>
              <a:t> from </a:t>
            </a:r>
            <a:r>
              <a:rPr lang="da-DK" sz="1600" dirty="0" err="1">
                <a:solidFill>
                  <a:srgbClr val="000000"/>
                </a:solidFill>
              </a:rPr>
              <a:t>experimental</a:t>
            </a:r>
            <a:r>
              <a:rPr lang="da-DK" sz="1600" dirty="0">
                <a:solidFill>
                  <a:srgbClr val="000000"/>
                </a:solidFill>
              </a:rPr>
              <a:t> </a:t>
            </a:r>
            <a:r>
              <a:rPr lang="da-DK" sz="1600" dirty="0" err="1">
                <a:solidFill>
                  <a:srgbClr val="000000"/>
                </a:solidFill>
              </a:rPr>
              <a:t>values</a:t>
            </a:r>
            <a:r>
              <a:rPr lang="da-DK" sz="1600" dirty="0">
                <a:solidFill>
                  <a:srgbClr val="000000"/>
                </a:solidFill>
              </a:rPr>
              <a:t> </a:t>
            </a:r>
            <a:r>
              <a:rPr lang="da-DK" sz="1600" i="1" dirty="0">
                <a:solidFill>
                  <a:srgbClr val="000000"/>
                </a:solidFill>
              </a:rPr>
              <a:t>K</a:t>
            </a:r>
            <a:r>
              <a:rPr lang="da-DK" sz="1600" dirty="0">
                <a:solidFill>
                  <a:srgbClr val="000000"/>
                </a:solidFill>
              </a:rPr>
              <a:t>(gas/n-</a:t>
            </a:r>
            <a:r>
              <a:rPr lang="da-DK" sz="1600" dirty="0" err="1">
                <a:solidFill>
                  <a:srgbClr val="000000"/>
                </a:solidFill>
              </a:rPr>
              <a:t>hexadecane</a:t>
            </a:r>
            <a:r>
              <a:rPr lang="da-DK" sz="1600" dirty="0">
                <a:solidFill>
                  <a:srgbClr val="000000"/>
                </a:solidFill>
              </a:rPr>
              <a:t>)</a:t>
            </a:r>
          </a:p>
          <a:p>
            <a:pPr marL="263525" indent="-263525"/>
            <a:r>
              <a:rPr lang="da-DK" sz="1600" dirty="0">
                <a:solidFill>
                  <a:srgbClr val="000000"/>
                </a:solidFill>
              </a:rPr>
              <a:t>	From </a:t>
            </a:r>
            <a:r>
              <a:rPr lang="da-DK" sz="1600" dirty="0" err="1">
                <a:solidFill>
                  <a:srgbClr val="000000"/>
                </a:solidFill>
              </a:rPr>
              <a:t>direct</a:t>
            </a:r>
            <a:r>
              <a:rPr lang="da-DK" sz="1600" dirty="0">
                <a:solidFill>
                  <a:srgbClr val="000000"/>
                </a:solidFill>
              </a:rPr>
              <a:t> </a:t>
            </a:r>
            <a:r>
              <a:rPr lang="da-DK" sz="1600" dirty="0" err="1">
                <a:solidFill>
                  <a:srgbClr val="000000"/>
                </a:solidFill>
              </a:rPr>
              <a:t>measurements</a:t>
            </a:r>
            <a:r>
              <a:rPr lang="da-DK" sz="1600" dirty="0">
                <a:solidFill>
                  <a:srgbClr val="000000"/>
                </a:solidFill>
              </a:rPr>
              <a:t> or GC-retention on a non-polar column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9474" y="3988515"/>
            <a:ext cx="74862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</a:rPr>
              <a:t>3) Determined from multiple regression using probe solutes</a:t>
            </a:r>
          </a:p>
          <a:p>
            <a:pPr marL="363538"/>
            <a:endParaRPr lang="en-GB" sz="1600" dirty="0">
              <a:solidFill>
                <a:srgbClr val="000000"/>
              </a:solidFill>
            </a:endParaRPr>
          </a:p>
          <a:p>
            <a:pPr marL="363538"/>
            <a:r>
              <a:rPr lang="en-GB" sz="1600" b="1" i="1" dirty="0">
                <a:solidFill>
                  <a:srgbClr val="000000"/>
                </a:solidFill>
              </a:rPr>
              <a:t>S, A, B</a:t>
            </a:r>
            <a:r>
              <a:rPr lang="en-GB" sz="1600" dirty="0">
                <a:solidFill>
                  <a:srgbClr val="000000"/>
                </a:solidFill>
              </a:rPr>
              <a:t> from multiple regression of solutes with known </a:t>
            </a:r>
            <a:r>
              <a:rPr lang="en-GB" sz="1600" b="1" i="1" dirty="0">
                <a:solidFill>
                  <a:srgbClr val="000000"/>
                </a:solidFill>
              </a:rPr>
              <a:t>E</a:t>
            </a:r>
            <a:r>
              <a:rPr lang="en-GB" sz="1600" dirty="0">
                <a:solidFill>
                  <a:srgbClr val="000000"/>
                </a:solidFill>
              </a:rPr>
              <a:t> and </a:t>
            </a:r>
            <a:r>
              <a:rPr lang="en-GB" sz="1600" b="1" i="1" dirty="0">
                <a:solidFill>
                  <a:srgbClr val="000000"/>
                </a:solidFill>
              </a:rPr>
              <a:t>L</a:t>
            </a:r>
            <a:r>
              <a:rPr lang="en-GB" sz="1600" dirty="0">
                <a:solidFill>
                  <a:srgbClr val="000000"/>
                </a:solidFill>
              </a:rPr>
              <a:t> on</a:t>
            </a:r>
          </a:p>
          <a:p>
            <a:pPr marL="363538"/>
            <a:r>
              <a:rPr lang="en-GB" sz="1600" dirty="0">
                <a:solidFill>
                  <a:srgbClr val="000000"/>
                </a:solidFill>
              </a:rPr>
              <a:t>many columns with known solvation parameters </a:t>
            </a:r>
            <a:r>
              <a:rPr lang="en-GB" sz="1600" i="1" dirty="0">
                <a:solidFill>
                  <a:srgbClr val="000000"/>
                </a:solidFill>
              </a:rPr>
              <a:t>e, s, a, b </a:t>
            </a:r>
            <a:r>
              <a:rPr lang="en-GB" sz="1600" dirty="0">
                <a:solidFill>
                  <a:srgbClr val="000000"/>
                </a:solidFill>
              </a:rPr>
              <a:t>and</a:t>
            </a:r>
            <a:r>
              <a:rPr lang="en-GB" sz="1600" i="1" dirty="0">
                <a:solidFill>
                  <a:srgbClr val="000000"/>
                </a:solidFill>
              </a:rPr>
              <a:t> 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5896" y="5445223"/>
            <a:ext cx="7633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Determination of </a:t>
            </a:r>
            <a:r>
              <a:rPr lang="en-GB" sz="1600" i="1" dirty="0">
                <a:solidFill>
                  <a:srgbClr val="000000"/>
                </a:solidFill>
              </a:rPr>
              <a:t>E</a:t>
            </a:r>
            <a:r>
              <a:rPr lang="en-GB" sz="1600" dirty="0">
                <a:solidFill>
                  <a:srgbClr val="000000"/>
                </a:solidFill>
              </a:rPr>
              <a:t> and </a:t>
            </a:r>
            <a:r>
              <a:rPr lang="en-GB" sz="1600" i="1" dirty="0">
                <a:solidFill>
                  <a:srgbClr val="000000"/>
                </a:solidFill>
              </a:rPr>
              <a:t>L</a:t>
            </a:r>
            <a:r>
              <a:rPr lang="en-GB" sz="1600" dirty="0">
                <a:solidFill>
                  <a:srgbClr val="000000"/>
                </a:solidFill>
              </a:rPr>
              <a:t> are independent and can be done in any order.</a:t>
            </a:r>
          </a:p>
          <a:p>
            <a:r>
              <a:rPr lang="en-GB" sz="1600" i="1" dirty="0">
                <a:solidFill>
                  <a:srgbClr val="000000"/>
                </a:solidFill>
              </a:rPr>
              <a:t>S, A</a:t>
            </a:r>
            <a:r>
              <a:rPr lang="en-GB" sz="1600" dirty="0">
                <a:solidFill>
                  <a:srgbClr val="000000"/>
                </a:solidFill>
              </a:rPr>
              <a:t>, and </a:t>
            </a:r>
            <a:r>
              <a:rPr lang="en-GB" sz="1600" i="1" dirty="0">
                <a:solidFill>
                  <a:srgbClr val="000000"/>
                </a:solidFill>
              </a:rPr>
              <a:t>B</a:t>
            </a:r>
            <a:r>
              <a:rPr lang="en-GB" sz="1600" dirty="0">
                <a:solidFill>
                  <a:srgbClr val="000000"/>
                </a:solidFill>
              </a:rPr>
              <a:t> depends on </a:t>
            </a:r>
            <a:r>
              <a:rPr lang="en-GB" sz="1600" i="1" dirty="0">
                <a:solidFill>
                  <a:srgbClr val="000000"/>
                </a:solidFill>
              </a:rPr>
              <a:t>E</a:t>
            </a:r>
            <a:r>
              <a:rPr lang="en-GB" sz="1600" dirty="0">
                <a:solidFill>
                  <a:srgbClr val="000000"/>
                </a:solidFill>
              </a:rPr>
              <a:t> and </a:t>
            </a:r>
            <a:r>
              <a:rPr lang="en-GB" sz="1600" i="1" dirty="0">
                <a:solidFill>
                  <a:srgbClr val="000000"/>
                </a:solidFill>
              </a:rPr>
              <a:t>L</a:t>
            </a:r>
            <a:r>
              <a:rPr lang="en-GB" sz="1600" dirty="0">
                <a:solidFill>
                  <a:srgbClr val="000000"/>
                </a:solidFill>
              </a:rPr>
              <a:t> and must be determined after </a:t>
            </a:r>
            <a:r>
              <a:rPr lang="en-GB" sz="1600" i="1" dirty="0">
                <a:solidFill>
                  <a:srgbClr val="000000"/>
                </a:solidFill>
              </a:rPr>
              <a:t>E</a:t>
            </a:r>
            <a:r>
              <a:rPr lang="en-GB" sz="1600" dirty="0">
                <a:solidFill>
                  <a:srgbClr val="000000"/>
                </a:solidFill>
              </a:rPr>
              <a:t> and </a:t>
            </a:r>
            <a:r>
              <a:rPr lang="en-GB" sz="1600" i="1" dirty="0">
                <a:solidFill>
                  <a:srgbClr val="00000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7499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i="1" dirty="0"/>
              <a:t>L</a:t>
            </a:r>
            <a:r>
              <a:rPr lang="da-DK" b="1" dirty="0"/>
              <a:t>-term: </a:t>
            </a:r>
            <a:r>
              <a:rPr lang="da-DK" dirty="0" err="1"/>
              <a:t>Cavity</a:t>
            </a:r>
            <a:r>
              <a:rPr lang="da-DK" dirty="0"/>
              <a:t> formation and </a:t>
            </a:r>
            <a:r>
              <a:rPr lang="da-DK" dirty="0" err="1"/>
              <a:t>dispersive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(non-polar) </a:t>
            </a:r>
            <a:r>
              <a:rPr lang="da-DK" dirty="0" err="1"/>
              <a:t>interactions</a:t>
            </a:r>
            <a:endParaRPr lang="da-DK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Analytical Chemistry, PLEN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21</a:t>
            </a:fld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755575" y="1428658"/>
            <a:ext cx="8106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>
                <a:solidFill>
                  <a:srgbClr val="000000"/>
                </a:solidFill>
              </a:rPr>
              <a:t>L</a:t>
            </a:r>
            <a:r>
              <a:rPr lang="en-GB" sz="1600" dirty="0">
                <a:solidFill>
                  <a:srgbClr val="000000"/>
                </a:solidFill>
              </a:rPr>
              <a:t> = gas/liquid partition coefficient for the solute on </a:t>
            </a:r>
            <a:r>
              <a:rPr lang="en-GB" sz="1600" b="1" dirty="0">
                <a:solidFill>
                  <a:srgbClr val="000000"/>
                </a:solidFill>
              </a:rPr>
              <a:t>n-hexadecane</a:t>
            </a:r>
            <a:r>
              <a:rPr lang="en-GB" sz="1600" dirty="0">
                <a:solidFill>
                  <a:srgbClr val="000000"/>
                </a:solidFill>
              </a:rPr>
              <a:t> at 298 K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06" y="1792015"/>
            <a:ext cx="6604510" cy="343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5131931"/>
            <a:ext cx="5351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err="1">
                <a:solidFill>
                  <a:srgbClr val="000000"/>
                </a:solidFill>
              </a:rPr>
              <a:t>Endoergic</a:t>
            </a:r>
            <a:r>
              <a:rPr lang="da-DK" sz="1600" dirty="0">
                <a:solidFill>
                  <a:srgbClr val="000000"/>
                </a:solidFill>
              </a:rPr>
              <a:t>                  small                    </a:t>
            </a:r>
            <a:r>
              <a:rPr lang="da-DK" sz="1600" dirty="0" err="1">
                <a:solidFill>
                  <a:srgbClr val="000000"/>
                </a:solidFill>
              </a:rPr>
              <a:t>exoergic</a:t>
            </a:r>
            <a:endParaRPr lang="en-GB" sz="1600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5535" y="5589240"/>
            <a:ext cx="7793138" cy="1077218"/>
            <a:chOff x="395535" y="5589240"/>
            <a:chExt cx="7793138" cy="1077218"/>
          </a:xfrm>
        </p:grpSpPr>
        <p:sp>
          <p:nvSpPr>
            <p:cNvPr id="6" name="TextBox 5"/>
            <p:cNvSpPr txBox="1"/>
            <p:nvPr/>
          </p:nvSpPr>
          <p:spPr>
            <a:xfrm>
              <a:off x="771849" y="5589240"/>
              <a:ext cx="7416824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Since the n-hexadecane has no dipole-moment, no acid or basic groups, and no </a:t>
              </a:r>
              <a:r>
                <a:rPr lang="en-GB" sz="1600" dirty="0">
                  <a:solidFill>
                    <a:srgbClr val="000000"/>
                  </a:solidFill>
                  <a:sym typeface="Symbol"/>
                </a:rPr>
                <a:t>-electrons or lone-pairs</a:t>
              </a:r>
              <a:r>
                <a:rPr lang="en-GB" sz="1600" b="1" dirty="0">
                  <a:solidFill>
                    <a:srgbClr val="000000"/>
                  </a:solidFill>
                  <a:sym typeface="Symbol"/>
                </a:rPr>
                <a:t>, the solute-solvent </a:t>
              </a:r>
              <a:r>
                <a:rPr lang="en-GB" sz="1600" b="1" dirty="0" err="1">
                  <a:solidFill>
                    <a:srgbClr val="000000"/>
                  </a:solidFill>
                  <a:sym typeface="Symbol"/>
                </a:rPr>
                <a:t>intercations</a:t>
              </a:r>
              <a:r>
                <a:rPr lang="en-GB" sz="1600" b="1" dirty="0">
                  <a:solidFill>
                    <a:srgbClr val="000000"/>
                  </a:solidFill>
                  <a:sym typeface="Symbol"/>
                </a:rPr>
                <a:t> for the </a:t>
              </a:r>
              <a:r>
                <a:rPr lang="en-GB" sz="1600" b="1" i="1" dirty="0">
                  <a:solidFill>
                    <a:srgbClr val="000000"/>
                  </a:solidFill>
                  <a:sym typeface="Symbol"/>
                </a:rPr>
                <a:t>L</a:t>
              </a:r>
              <a:r>
                <a:rPr lang="en-GB" sz="1600" b="1" dirty="0">
                  <a:solidFill>
                    <a:srgbClr val="000000"/>
                  </a:solidFill>
                  <a:sym typeface="Symbol"/>
                </a:rPr>
                <a:t>-term are only dispersive, i.e. non-polar in nature</a:t>
              </a:r>
              <a:endParaRPr lang="en-GB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95535" y="5589240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275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3621C-A9C8-DEC9-D127-8D69A2DAF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D4E4-ED11-B24F-90C4-0FE574ACC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i="1" dirty="0"/>
              <a:t>V</a:t>
            </a:r>
            <a:r>
              <a:rPr lang="da-DK" b="1" dirty="0"/>
              <a:t>-term: </a:t>
            </a:r>
            <a:r>
              <a:rPr lang="da-DK" dirty="0" err="1"/>
              <a:t>Cavity</a:t>
            </a:r>
            <a:r>
              <a:rPr lang="da-DK" dirty="0"/>
              <a:t> formation and </a:t>
            </a:r>
            <a:r>
              <a:rPr lang="da-DK" dirty="0" err="1"/>
              <a:t>dispersive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(non-polar) </a:t>
            </a:r>
            <a:r>
              <a:rPr lang="da-DK" dirty="0" err="1"/>
              <a:t>interactions</a:t>
            </a:r>
            <a:endParaRPr lang="da-DK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3BAF4-5D6C-CCED-FD2F-175DD0DDF1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Analytical Chemistry, PLEN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E87AD-8DB0-A0B9-41AF-41A710F9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22</a:t>
            </a:fld>
            <a:endParaRPr lang="da-D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09386-1436-9B79-37A6-F6794EF0073C}"/>
              </a:ext>
            </a:extLst>
          </p:cNvPr>
          <p:cNvSpPr txBox="1"/>
          <p:nvPr/>
        </p:nvSpPr>
        <p:spPr>
          <a:xfrm>
            <a:off x="755575" y="1428658"/>
            <a:ext cx="8106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>
                <a:solidFill>
                  <a:srgbClr val="000000"/>
                </a:solidFill>
              </a:rPr>
              <a:t>L</a:t>
            </a:r>
            <a:r>
              <a:rPr lang="en-GB" sz="1600" dirty="0">
                <a:solidFill>
                  <a:srgbClr val="000000"/>
                </a:solidFill>
              </a:rPr>
              <a:t> = gas/liquid partition coefficient for the solute on </a:t>
            </a:r>
            <a:r>
              <a:rPr lang="en-GB" sz="1600" b="1" dirty="0">
                <a:solidFill>
                  <a:srgbClr val="000000"/>
                </a:solidFill>
              </a:rPr>
              <a:t>n-hexadecane</a:t>
            </a:r>
            <a:r>
              <a:rPr lang="en-GB" sz="1600" dirty="0">
                <a:solidFill>
                  <a:srgbClr val="000000"/>
                </a:solidFill>
              </a:rPr>
              <a:t> at 298 K</a:t>
            </a:r>
          </a:p>
        </p:txBody>
      </p:sp>
      <p:pic>
        <p:nvPicPr>
          <p:cNvPr id="128002" name="Picture 2">
            <a:extLst>
              <a:ext uri="{FF2B5EF4-FFF2-40B4-BE49-F238E27FC236}">
                <a16:creationId xmlns:a16="http://schemas.microsoft.com/office/drawing/2014/main" id="{F5A6D13B-BA70-C743-B7E6-6D45DDDF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06" y="1792015"/>
            <a:ext cx="6604510" cy="343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AB7452-4A81-E278-0F05-9ABB11EB052F}"/>
              </a:ext>
            </a:extLst>
          </p:cNvPr>
          <p:cNvSpPr txBox="1"/>
          <p:nvPr/>
        </p:nvSpPr>
        <p:spPr>
          <a:xfrm>
            <a:off x="1691680" y="5131931"/>
            <a:ext cx="5351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err="1">
                <a:solidFill>
                  <a:srgbClr val="000000"/>
                </a:solidFill>
              </a:rPr>
              <a:t>Endoergic</a:t>
            </a:r>
            <a:r>
              <a:rPr lang="da-DK" sz="1600" dirty="0">
                <a:solidFill>
                  <a:srgbClr val="000000"/>
                </a:solidFill>
              </a:rPr>
              <a:t>                  small                    </a:t>
            </a:r>
            <a:r>
              <a:rPr lang="da-DK" sz="1600" dirty="0" err="1">
                <a:solidFill>
                  <a:srgbClr val="000000"/>
                </a:solidFill>
              </a:rPr>
              <a:t>exoergic</a:t>
            </a:r>
            <a:endParaRPr lang="en-GB" sz="1600" dirty="0">
              <a:solidFill>
                <a:srgbClr val="00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C20E1D-EBB2-6A11-BE86-A8103CDD1DE6}"/>
              </a:ext>
            </a:extLst>
          </p:cNvPr>
          <p:cNvGrpSpPr/>
          <p:nvPr/>
        </p:nvGrpSpPr>
        <p:grpSpPr>
          <a:xfrm>
            <a:off x="395535" y="5589240"/>
            <a:ext cx="7793138" cy="830997"/>
            <a:chOff x="395535" y="5589240"/>
            <a:chExt cx="7793138" cy="830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C637E8-3EC6-BA54-5357-F53851184668}"/>
                </a:ext>
              </a:extLst>
            </p:cNvPr>
            <p:cNvSpPr txBox="1"/>
            <p:nvPr/>
          </p:nvSpPr>
          <p:spPr>
            <a:xfrm>
              <a:off x="771849" y="5589240"/>
              <a:ext cx="741682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The non-polar properties of the solute is only dependent on the volume of the solute. The McGowan’s volume is calculated as the simple sum of atom fragment </a:t>
              </a:r>
              <a:r>
                <a:rPr lang="en-GB" sz="1600" dirty="0" err="1">
                  <a:solidFill>
                    <a:srgbClr val="000000"/>
                  </a:solidFill>
                </a:rPr>
                <a:t>conctants</a:t>
              </a:r>
              <a:r>
                <a:rPr lang="en-GB" sz="1600" dirty="0">
                  <a:solidFill>
                    <a:srgbClr val="000000"/>
                  </a:solidFill>
                </a:rPr>
                <a:t> minus </a:t>
              </a:r>
              <a:endParaRPr lang="en-GB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C74370-1874-6D91-CC55-7DF6377445F5}"/>
                </a:ext>
              </a:extLst>
            </p:cNvPr>
            <p:cNvSpPr/>
            <p:nvPr/>
          </p:nvSpPr>
          <p:spPr>
            <a:xfrm>
              <a:off x="395535" y="5589240"/>
              <a:ext cx="360040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895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E</a:t>
            </a:r>
            <a:r>
              <a:rPr lang="en-GB" b="1" dirty="0"/>
              <a:t>-term:</a:t>
            </a:r>
            <a:r>
              <a:rPr lang="en-GB" dirty="0"/>
              <a:t> Lone pair and </a:t>
            </a:r>
            <a:r>
              <a:rPr lang="en-GB" dirty="0">
                <a:sym typeface="Symbol"/>
              </a:rPr>
              <a:t>-electron interactions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err="1"/>
              <a:t>Analytical</a:t>
            </a:r>
            <a:r>
              <a:rPr lang="da-DK" dirty="0"/>
              <a:t> </a:t>
            </a:r>
            <a:r>
              <a:rPr lang="da-DK" dirty="0" err="1"/>
              <a:t>Chemistry</a:t>
            </a:r>
            <a:r>
              <a:rPr lang="da-DK" dirty="0"/>
              <a:t>, PLEN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23</a:t>
            </a:fld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1028904" y="1124744"/>
            <a:ext cx="6267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i="1" dirty="0">
                <a:solidFill>
                  <a:srgbClr val="000000"/>
                </a:solidFill>
              </a:rPr>
              <a:t>E</a:t>
            </a:r>
            <a:r>
              <a:rPr lang="da-DK" sz="1600" dirty="0">
                <a:solidFill>
                  <a:srgbClr val="000000"/>
                </a:solidFill>
              </a:rPr>
              <a:t> = [</a:t>
            </a:r>
            <a:r>
              <a:rPr lang="da-DK" sz="1600" i="1" dirty="0">
                <a:solidFill>
                  <a:srgbClr val="000000"/>
                </a:solidFill>
              </a:rPr>
              <a:t>MR</a:t>
            </a:r>
            <a:r>
              <a:rPr lang="da-DK" sz="1600" i="1" baseline="-25000" dirty="0">
                <a:solidFill>
                  <a:srgbClr val="000000"/>
                </a:solidFill>
              </a:rPr>
              <a:t>X</a:t>
            </a:r>
            <a:r>
              <a:rPr lang="da-DK" sz="1600" dirty="0">
                <a:solidFill>
                  <a:srgbClr val="000000"/>
                </a:solidFill>
              </a:rPr>
              <a:t>(</a:t>
            </a:r>
            <a:r>
              <a:rPr lang="da-DK" sz="1600" dirty="0" err="1">
                <a:solidFill>
                  <a:srgbClr val="000000"/>
                </a:solidFill>
              </a:rPr>
              <a:t>analyte</a:t>
            </a:r>
            <a:r>
              <a:rPr lang="da-DK" sz="1600" dirty="0">
                <a:solidFill>
                  <a:srgbClr val="000000"/>
                </a:solidFill>
              </a:rPr>
              <a:t>) – </a:t>
            </a:r>
            <a:r>
              <a:rPr lang="da-DK" sz="1600" i="1" dirty="0">
                <a:solidFill>
                  <a:srgbClr val="000000"/>
                </a:solidFill>
              </a:rPr>
              <a:t>MR</a:t>
            </a:r>
            <a:r>
              <a:rPr lang="da-DK" sz="1600" dirty="0">
                <a:solidFill>
                  <a:srgbClr val="000000"/>
                </a:solidFill>
              </a:rPr>
              <a:t>(</a:t>
            </a:r>
            <a:r>
              <a:rPr lang="da-DK" sz="1600" dirty="0" err="1">
                <a:solidFill>
                  <a:srgbClr val="000000"/>
                </a:solidFill>
              </a:rPr>
              <a:t>alkane</a:t>
            </a:r>
            <a:r>
              <a:rPr lang="da-DK" sz="1600" dirty="0">
                <a:solidFill>
                  <a:srgbClr val="000000"/>
                </a:solidFill>
              </a:rPr>
              <a:t> of the same </a:t>
            </a:r>
            <a:r>
              <a:rPr lang="da-DK" sz="1600" dirty="0" err="1">
                <a:solidFill>
                  <a:srgbClr val="000000"/>
                </a:solidFill>
              </a:rPr>
              <a:t>volume</a:t>
            </a:r>
            <a:r>
              <a:rPr lang="da-DK" sz="1600" dirty="0">
                <a:solidFill>
                  <a:srgbClr val="000000"/>
                </a:solidFill>
              </a:rPr>
              <a:t>)]/10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8904" y="1628800"/>
            <a:ext cx="2434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i="1" dirty="0">
                <a:solidFill>
                  <a:srgbClr val="000000"/>
                </a:solidFill>
              </a:rPr>
              <a:t>MR</a:t>
            </a:r>
            <a:r>
              <a:rPr lang="da-DK" sz="1600" dirty="0">
                <a:solidFill>
                  <a:srgbClr val="000000"/>
                </a:solidFill>
              </a:rPr>
              <a:t>: </a:t>
            </a:r>
            <a:r>
              <a:rPr lang="da-DK" sz="1600" dirty="0" err="1">
                <a:solidFill>
                  <a:srgbClr val="000000"/>
                </a:solidFill>
              </a:rPr>
              <a:t>Molar</a:t>
            </a:r>
            <a:r>
              <a:rPr lang="da-DK" sz="1600" dirty="0">
                <a:solidFill>
                  <a:srgbClr val="000000"/>
                </a:solidFill>
              </a:rPr>
              <a:t> </a:t>
            </a:r>
            <a:r>
              <a:rPr lang="da-DK" sz="1600" dirty="0" err="1">
                <a:solidFill>
                  <a:srgbClr val="000000"/>
                </a:solidFill>
              </a:rPr>
              <a:t>Refraction</a:t>
            </a:r>
            <a:endParaRPr lang="en-GB" sz="16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28904" y="2306638"/>
            <a:ext cx="7694263" cy="646112"/>
            <a:chOff x="1028904" y="2306638"/>
            <a:chExt cx="7694263" cy="646112"/>
          </a:xfrm>
        </p:grpSpPr>
        <p:sp>
          <p:nvSpPr>
            <p:cNvPr id="7" name="TextBox 6"/>
            <p:cNvSpPr txBox="1"/>
            <p:nvPr/>
          </p:nvSpPr>
          <p:spPr>
            <a:xfrm>
              <a:off x="1028904" y="2457835"/>
              <a:ext cx="25102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dirty="0">
                  <a:solidFill>
                    <a:srgbClr val="000000"/>
                  </a:solidFill>
                </a:rPr>
                <a:t>Index of </a:t>
              </a:r>
              <a:r>
                <a:rPr lang="da-DK" sz="1600" dirty="0" err="1">
                  <a:solidFill>
                    <a:srgbClr val="000000"/>
                  </a:solidFill>
                </a:rPr>
                <a:t>refraction</a:t>
              </a:r>
              <a:r>
                <a:rPr lang="da-DK" sz="1600" dirty="0">
                  <a:solidFill>
                    <a:srgbClr val="000000"/>
                  </a:solidFill>
                </a:rPr>
                <a:t>, </a:t>
              </a:r>
              <a:r>
                <a:rPr lang="da-DK" sz="1600" i="1" dirty="0">
                  <a:solidFill>
                    <a:srgbClr val="000000"/>
                  </a:solidFill>
                </a:rPr>
                <a:t>n</a:t>
              </a:r>
              <a:r>
                <a:rPr lang="da-DK" sz="1600" i="1" baseline="-25000" dirty="0">
                  <a:solidFill>
                    <a:srgbClr val="000000"/>
                  </a:solidFill>
                </a:rPr>
                <a:t>i</a:t>
              </a:r>
              <a:r>
                <a:rPr lang="da-DK" sz="1600" dirty="0">
                  <a:solidFill>
                    <a:srgbClr val="000000"/>
                  </a:solidFill>
                </a:rPr>
                <a:t>:</a:t>
              </a:r>
              <a:endParaRPr lang="en-GB" sz="1600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5320571"/>
                </p:ext>
              </p:extLst>
            </p:nvPr>
          </p:nvGraphicFramePr>
          <p:xfrm>
            <a:off x="4194175" y="2306638"/>
            <a:ext cx="685800" cy="646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Ligning" r:id="rId3" imgW="457200" imgH="431640" progId="Equation.3">
                    <p:embed/>
                  </p:oleObj>
                </mc:Choice>
                <mc:Fallback>
                  <p:oleObj name="Ligning" r:id="rId3" imgW="457200" imgH="431640" progId="Equation.3">
                    <p:embed/>
                    <p:pic>
                      <p:nvPicPr>
                        <p:cNvPr id="0" name="Picture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4175" y="2306638"/>
                          <a:ext cx="685800" cy="646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5464583" y="2334724"/>
              <a:ext cx="32585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>
                  <a:solidFill>
                    <a:srgbClr val="000000"/>
                  </a:solidFill>
                </a:rPr>
                <a:t>v</a:t>
              </a:r>
              <a:r>
                <a:rPr lang="en-GB" sz="1600" i="1" baseline="-25000" dirty="0">
                  <a:solidFill>
                    <a:srgbClr val="000000"/>
                  </a:solidFill>
                </a:rPr>
                <a:t>i</a:t>
              </a:r>
              <a:r>
                <a:rPr lang="en-GB" sz="1600" dirty="0">
                  <a:solidFill>
                    <a:srgbClr val="000000"/>
                  </a:solidFill>
                </a:rPr>
                <a:t>: Velocity of light in </a:t>
              </a:r>
              <a:r>
                <a:rPr lang="en-GB" sz="1600" i="1" dirty="0" err="1">
                  <a:solidFill>
                    <a:srgbClr val="000000"/>
                  </a:solidFill>
                </a:rPr>
                <a:t>i</a:t>
              </a:r>
              <a:endParaRPr lang="en-GB" sz="1600" i="1" dirty="0">
                <a:solidFill>
                  <a:srgbClr val="000000"/>
                </a:solidFill>
              </a:endParaRPr>
            </a:p>
            <a:p>
              <a:r>
                <a:rPr lang="en-GB" sz="1600" i="1" dirty="0">
                  <a:solidFill>
                    <a:srgbClr val="000000"/>
                  </a:solidFill>
                </a:rPr>
                <a:t>c</a:t>
              </a:r>
              <a:r>
                <a:rPr lang="en-GB" sz="1600" dirty="0">
                  <a:solidFill>
                    <a:srgbClr val="000000"/>
                  </a:solidFill>
                </a:rPr>
                <a:t>:  Velocity of light in vacuum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87623" y="2996952"/>
            <a:ext cx="7086521" cy="1584176"/>
            <a:chOff x="1187623" y="2996952"/>
            <a:chExt cx="7086521" cy="1584176"/>
          </a:xfrm>
        </p:grpSpPr>
        <p:pic>
          <p:nvPicPr>
            <p:cNvPr id="129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3" y="2996952"/>
              <a:ext cx="3813175" cy="1445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4241696" y="2996952"/>
              <a:ext cx="4032448" cy="1584176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730470" y="2996952"/>
              <a:ext cx="2353698" cy="1445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335" y="3045427"/>
              <a:ext cx="2353698" cy="1445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4261665" y="2996952"/>
              <a:ext cx="0" cy="1584176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936181" y="4221088"/>
              <a:ext cx="46520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dirty="0" err="1">
                  <a:solidFill>
                    <a:srgbClr val="000000"/>
                  </a:solidFill>
                </a:rPr>
                <a:t>Vacuum</a:t>
              </a:r>
              <a:r>
                <a:rPr lang="da-DK" sz="1600" dirty="0">
                  <a:solidFill>
                    <a:srgbClr val="000000"/>
                  </a:solidFill>
                </a:rPr>
                <a:t>				Solvent</a:t>
              </a:r>
              <a:endParaRPr lang="en-GB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28904" y="4653136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rgbClr val="000000"/>
                </a:solidFill>
              </a:rPr>
              <a:t>Light is </a:t>
            </a:r>
            <a:r>
              <a:rPr lang="da-DK" sz="1600" dirty="0" err="1">
                <a:solidFill>
                  <a:srgbClr val="000000"/>
                </a:solidFill>
              </a:rPr>
              <a:t>slowed</a:t>
            </a:r>
            <a:r>
              <a:rPr lang="da-DK" sz="1600" dirty="0">
                <a:solidFill>
                  <a:srgbClr val="000000"/>
                </a:solidFill>
              </a:rPr>
              <a:t> </a:t>
            </a:r>
            <a:r>
              <a:rPr lang="da-DK" sz="1600" dirty="0" err="1">
                <a:solidFill>
                  <a:srgbClr val="000000"/>
                </a:solidFill>
              </a:rPr>
              <a:t>down</a:t>
            </a:r>
            <a:r>
              <a:rPr lang="da-DK" sz="1600" dirty="0">
                <a:solidFill>
                  <a:srgbClr val="000000"/>
                </a:solidFill>
              </a:rPr>
              <a:t> relative to </a:t>
            </a:r>
            <a:r>
              <a:rPr lang="da-DK" sz="1600" dirty="0" err="1">
                <a:solidFill>
                  <a:srgbClr val="000000"/>
                </a:solidFill>
              </a:rPr>
              <a:t>vacuum</a:t>
            </a:r>
            <a:r>
              <a:rPr lang="da-DK" sz="1600" dirty="0">
                <a:solidFill>
                  <a:srgbClr val="000000"/>
                </a:solidFill>
              </a:rPr>
              <a:t>, </a:t>
            </a:r>
            <a:r>
              <a:rPr lang="da-DK" sz="1600" dirty="0" err="1">
                <a:solidFill>
                  <a:srgbClr val="000000"/>
                </a:solidFill>
              </a:rPr>
              <a:t>because</a:t>
            </a:r>
            <a:r>
              <a:rPr lang="da-DK" sz="1600" dirty="0">
                <a:solidFill>
                  <a:srgbClr val="000000"/>
                </a:solidFill>
              </a:rPr>
              <a:t> the </a:t>
            </a:r>
            <a:r>
              <a:rPr lang="da-DK" sz="1600" dirty="0" err="1">
                <a:solidFill>
                  <a:srgbClr val="000000"/>
                </a:solidFill>
              </a:rPr>
              <a:t>electro-magnetic</a:t>
            </a:r>
            <a:r>
              <a:rPr lang="da-DK" sz="1600" dirty="0">
                <a:solidFill>
                  <a:srgbClr val="000000"/>
                </a:solidFill>
              </a:rPr>
              <a:t> radiation </a:t>
            </a:r>
            <a:r>
              <a:rPr lang="da-DK" sz="1600" dirty="0" err="1">
                <a:solidFill>
                  <a:srgbClr val="000000"/>
                </a:solidFill>
              </a:rPr>
              <a:t>interacts</a:t>
            </a:r>
            <a:r>
              <a:rPr lang="da-DK" sz="1600" dirty="0">
                <a:solidFill>
                  <a:srgbClr val="000000"/>
                </a:solidFill>
              </a:rPr>
              <a:t> with the </a:t>
            </a:r>
            <a:r>
              <a:rPr lang="da-DK" sz="1600" b="1" dirty="0" err="1">
                <a:solidFill>
                  <a:srgbClr val="000000"/>
                </a:solidFill>
              </a:rPr>
              <a:t>electrons</a:t>
            </a:r>
            <a:r>
              <a:rPr lang="da-DK" sz="1600" dirty="0">
                <a:solidFill>
                  <a:srgbClr val="000000"/>
                </a:solidFill>
              </a:rPr>
              <a:t> in the matter</a:t>
            </a:r>
          </a:p>
          <a:p>
            <a:endParaRPr lang="en-GB" sz="1600" dirty="0">
              <a:solidFill>
                <a:srgbClr val="000000"/>
              </a:solidFill>
            </a:endParaRPr>
          </a:p>
          <a:p>
            <a:r>
              <a:rPr lang="da-DK" sz="1600" dirty="0">
                <a:solidFill>
                  <a:srgbClr val="000000"/>
                </a:solidFill>
              </a:rPr>
              <a:t>Thus the speed of light is </a:t>
            </a:r>
            <a:r>
              <a:rPr lang="da-DK" sz="1600" dirty="0" err="1">
                <a:solidFill>
                  <a:srgbClr val="000000"/>
                </a:solidFill>
              </a:rPr>
              <a:t>inversely</a:t>
            </a:r>
            <a:r>
              <a:rPr lang="da-DK" sz="1600" dirty="0">
                <a:solidFill>
                  <a:srgbClr val="000000"/>
                </a:solidFill>
              </a:rPr>
              <a:t> proportional to the </a:t>
            </a:r>
            <a:r>
              <a:rPr lang="da-DK" sz="1600" b="1" dirty="0" err="1">
                <a:solidFill>
                  <a:srgbClr val="000000"/>
                </a:solidFill>
              </a:rPr>
              <a:t>polarizability</a:t>
            </a:r>
            <a:r>
              <a:rPr lang="da-DK" sz="1600" dirty="0">
                <a:solidFill>
                  <a:srgbClr val="000000"/>
                </a:solidFill>
              </a:rPr>
              <a:t> of the </a:t>
            </a:r>
            <a:r>
              <a:rPr lang="da-DK" sz="1600" dirty="0" err="1">
                <a:solidFill>
                  <a:srgbClr val="000000"/>
                </a:solidFill>
              </a:rPr>
              <a:t>molecules</a:t>
            </a:r>
            <a:r>
              <a:rPr lang="da-DK" sz="1600" dirty="0">
                <a:solidFill>
                  <a:srgbClr val="000000"/>
                </a:solidFill>
              </a:rPr>
              <a:t> in the matter </a:t>
            </a:r>
            <a:endParaRPr lang="en-GB" sz="1600" dirty="0">
              <a:solidFill>
                <a:srgbClr val="00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56787" y="5876156"/>
            <a:ext cx="3451517" cy="722312"/>
            <a:chOff x="3856787" y="5876156"/>
            <a:chExt cx="3451517" cy="72231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7763065"/>
                </p:ext>
              </p:extLst>
            </p:nvPr>
          </p:nvGraphicFramePr>
          <p:xfrm>
            <a:off x="6031954" y="5876156"/>
            <a:ext cx="1276350" cy="722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Ligning" r:id="rId6" imgW="850531" imgH="482391" progId="Equation.3">
                    <p:embed/>
                  </p:oleObj>
                </mc:Choice>
                <mc:Fallback>
                  <p:oleObj name="Ligning" r:id="rId6" imgW="850531" imgH="482391" progId="Equation.3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1954" y="5876156"/>
                          <a:ext cx="1276350" cy="722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3856787" y="6068035"/>
              <a:ext cx="18683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>
                  <a:solidFill>
                    <a:srgbClr val="000000"/>
                  </a:solidFill>
                </a:rPr>
                <a:t>Polarizability</a:t>
              </a:r>
              <a:r>
                <a:rPr lang="en-GB" sz="1600" dirty="0">
                  <a:solidFill>
                    <a:srgbClr val="000000"/>
                  </a:solidFill>
                </a:rPr>
                <a:t>, </a:t>
              </a:r>
              <a:r>
                <a:rPr lang="en-GB" sz="1600" i="1" dirty="0">
                  <a:solidFill>
                    <a:srgbClr val="000000"/>
                  </a:solidFill>
                  <a:sym typeface="Symbol"/>
                </a:rPr>
                <a:t></a:t>
              </a:r>
              <a:r>
                <a:rPr lang="en-GB" sz="1600" i="1" baseline="-25000" dirty="0" err="1">
                  <a:solidFill>
                    <a:srgbClr val="000000"/>
                  </a:solidFill>
                  <a:sym typeface="Symbol"/>
                </a:rPr>
                <a:t>i</a:t>
              </a:r>
              <a:r>
                <a:rPr lang="en-GB" sz="1600" dirty="0">
                  <a:solidFill>
                    <a:srgbClr val="000000"/>
                  </a:solidFill>
                </a:rPr>
                <a:t>: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283968" y="1484784"/>
            <a:ext cx="2537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sym typeface="Symbol"/>
              </a:rPr>
              <a:t>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homomorph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alkane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451444"/>
              </p:ext>
            </p:extLst>
          </p:nvPr>
        </p:nvGraphicFramePr>
        <p:xfrm>
          <a:off x="3863975" y="1473200"/>
          <a:ext cx="44132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46400" imgH="533400" progId="Equation.3">
                  <p:embed/>
                </p:oleObj>
              </mc:Choice>
              <mc:Fallback>
                <p:oleObj name="Equation" r:id="rId8" imgW="2946400" imgH="53340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1473200"/>
                        <a:ext cx="441325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E</a:t>
            </a:r>
            <a:r>
              <a:rPr lang="en-GB" b="1" dirty="0"/>
              <a:t>-term:</a:t>
            </a:r>
            <a:r>
              <a:rPr lang="en-GB" dirty="0"/>
              <a:t> Lone pair and </a:t>
            </a:r>
            <a:r>
              <a:rPr lang="en-GB" dirty="0">
                <a:sym typeface="Symbol"/>
              </a:rPr>
              <a:t>-electron interactions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Analytical Chemistry, PLEN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24</a:t>
            </a:fld>
            <a:endParaRPr lang="da-DK"/>
          </a:p>
        </p:txBody>
      </p:sp>
      <p:sp>
        <p:nvSpPr>
          <p:cNvPr id="6" name="TextBox 5"/>
          <p:cNvSpPr txBox="1"/>
          <p:nvPr/>
        </p:nvSpPr>
        <p:spPr>
          <a:xfrm>
            <a:off x="1028904" y="1124744"/>
            <a:ext cx="6267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i="1" dirty="0">
                <a:solidFill>
                  <a:srgbClr val="000000"/>
                </a:solidFill>
              </a:rPr>
              <a:t>E</a:t>
            </a:r>
            <a:r>
              <a:rPr lang="da-DK" sz="1600" dirty="0">
                <a:solidFill>
                  <a:srgbClr val="000000"/>
                </a:solidFill>
              </a:rPr>
              <a:t> = [</a:t>
            </a:r>
            <a:r>
              <a:rPr lang="da-DK" sz="1600" i="1" dirty="0">
                <a:solidFill>
                  <a:srgbClr val="000000"/>
                </a:solidFill>
              </a:rPr>
              <a:t>MR</a:t>
            </a:r>
            <a:r>
              <a:rPr lang="da-DK" sz="1600" i="1" baseline="-25000" dirty="0">
                <a:solidFill>
                  <a:srgbClr val="000000"/>
                </a:solidFill>
              </a:rPr>
              <a:t>X</a:t>
            </a:r>
            <a:r>
              <a:rPr lang="da-DK" sz="1600" dirty="0">
                <a:solidFill>
                  <a:srgbClr val="000000"/>
                </a:solidFill>
              </a:rPr>
              <a:t>(</a:t>
            </a:r>
            <a:r>
              <a:rPr lang="da-DK" sz="1600" dirty="0" err="1">
                <a:solidFill>
                  <a:srgbClr val="000000"/>
                </a:solidFill>
              </a:rPr>
              <a:t>analyte</a:t>
            </a:r>
            <a:r>
              <a:rPr lang="da-DK" sz="1600" dirty="0">
                <a:solidFill>
                  <a:srgbClr val="000000"/>
                </a:solidFill>
              </a:rPr>
              <a:t>) – </a:t>
            </a:r>
            <a:r>
              <a:rPr lang="da-DK" sz="1600" i="1" dirty="0">
                <a:solidFill>
                  <a:srgbClr val="000000"/>
                </a:solidFill>
              </a:rPr>
              <a:t>MR</a:t>
            </a:r>
            <a:r>
              <a:rPr lang="da-DK" sz="1600" dirty="0">
                <a:solidFill>
                  <a:srgbClr val="000000"/>
                </a:solidFill>
              </a:rPr>
              <a:t>(</a:t>
            </a:r>
            <a:r>
              <a:rPr lang="da-DK" sz="1600" dirty="0" err="1">
                <a:solidFill>
                  <a:srgbClr val="000000"/>
                </a:solidFill>
              </a:rPr>
              <a:t>alkane</a:t>
            </a:r>
            <a:r>
              <a:rPr lang="da-DK" sz="1600" dirty="0">
                <a:solidFill>
                  <a:srgbClr val="000000"/>
                </a:solidFill>
              </a:rPr>
              <a:t> of the same </a:t>
            </a:r>
            <a:r>
              <a:rPr lang="da-DK" sz="1600" dirty="0" err="1">
                <a:solidFill>
                  <a:srgbClr val="000000"/>
                </a:solidFill>
              </a:rPr>
              <a:t>volume</a:t>
            </a:r>
            <a:r>
              <a:rPr lang="da-DK" sz="1600" dirty="0">
                <a:solidFill>
                  <a:srgbClr val="000000"/>
                </a:solidFill>
              </a:rPr>
              <a:t>)]/10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8904" y="1916832"/>
            <a:ext cx="7066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rgbClr val="000000"/>
                </a:solidFill>
              </a:rPr>
              <a:t>E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  <a:sym typeface="Symbol"/>
              </a:rPr>
              <a:t>  </a:t>
            </a:r>
            <a:r>
              <a:rPr lang="en-GB" sz="1600" dirty="0" err="1">
                <a:solidFill>
                  <a:srgbClr val="000000"/>
                </a:solidFill>
                <a:sym typeface="Symbol"/>
              </a:rPr>
              <a:t>Polarizability</a:t>
            </a:r>
            <a:r>
              <a:rPr lang="en-GB" sz="1600" dirty="0">
                <a:solidFill>
                  <a:srgbClr val="000000"/>
                </a:solidFill>
                <a:sym typeface="Symbol"/>
              </a:rPr>
              <a:t>(</a:t>
            </a:r>
            <a:r>
              <a:rPr lang="en-GB" sz="1600" dirty="0" err="1">
                <a:solidFill>
                  <a:srgbClr val="000000"/>
                </a:solidFill>
                <a:sym typeface="Symbol"/>
              </a:rPr>
              <a:t>analyte</a:t>
            </a:r>
            <a:r>
              <a:rPr lang="en-GB" sz="1600" dirty="0">
                <a:solidFill>
                  <a:srgbClr val="000000"/>
                </a:solidFill>
                <a:sym typeface="Symbol"/>
              </a:rPr>
              <a:t>) – </a:t>
            </a:r>
            <a:r>
              <a:rPr lang="en-GB" sz="1600" dirty="0" err="1">
                <a:solidFill>
                  <a:srgbClr val="000000"/>
                </a:solidFill>
                <a:sym typeface="Symbol"/>
              </a:rPr>
              <a:t>Polarizability</a:t>
            </a:r>
            <a:r>
              <a:rPr lang="en-GB" sz="1600" dirty="0">
                <a:solidFill>
                  <a:srgbClr val="000000"/>
                </a:solidFill>
                <a:sym typeface="Symbol"/>
              </a:rPr>
              <a:t>(alkane of same volume)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67944" y="2278679"/>
            <a:ext cx="3996444" cy="1626201"/>
            <a:chOff x="4067944" y="2278679"/>
            <a:chExt cx="3996444" cy="1626201"/>
          </a:xfrm>
        </p:grpSpPr>
        <p:sp>
          <p:nvSpPr>
            <p:cNvPr id="8" name="Right Brace 7"/>
            <p:cNvSpPr/>
            <p:nvPr/>
          </p:nvSpPr>
          <p:spPr>
            <a:xfrm rot="5400000">
              <a:off x="5832140" y="514483"/>
              <a:ext cx="468052" cy="3996444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85946" y="2827662"/>
              <a:ext cx="39604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err="1">
                  <a:solidFill>
                    <a:srgbClr val="000000"/>
                  </a:solidFill>
                </a:rPr>
                <a:t>Polarizability</a:t>
              </a:r>
              <a:r>
                <a:rPr lang="en-GB" sz="1600" dirty="0">
                  <a:solidFill>
                    <a:srgbClr val="000000"/>
                  </a:solidFill>
                </a:rPr>
                <a:t> due to all </a:t>
              </a:r>
              <a:r>
                <a:rPr lang="en-GB" sz="1600" dirty="0">
                  <a:solidFill>
                    <a:srgbClr val="000000"/>
                  </a:solidFill>
                  <a:sym typeface="Symbol"/>
                </a:rPr>
                <a:t>-electrons in the molecule:</a:t>
              </a:r>
            </a:p>
            <a:p>
              <a:r>
                <a:rPr lang="en-GB" sz="1600" b="1" dirty="0">
                  <a:solidFill>
                    <a:srgbClr val="000000"/>
                  </a:solidFill>
                  <a:sym typeface="Symbol"/>
                </a:rPr>
                <a:t>This interaction is included in the </a:t>
              </a:r>
              <a:r>
                <a:rPr lang="en-GB" sz="1600" b="1" i="1" dirty="0">
                  <a:solidFill>
                    <a:srgbClr val="000000"/>
                  </a:solidFill>
                  <a:sym typeface="Symbol"/>
                </a:rPr>
                <a:t>L</a:t>
              </a:r>
              <a:r>
                <a:rPr lang="en-GB" sz="1600" b="1" dirty="0">
                  <a:solidFill>
                    <a:srgbClr val="000000"/>
                  </a:solidFill>
                  <a:sym typeface="Symbol"/>
                </a:rPr>
                <a:t>-term</a:t>
              </a:r>
              <a:endParaRPr lang="en-GB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75656" y="2276871"/>
            <a:ext cx="2520280" cy="2391947"/>
            <a:chOff x="1475656" y="2276871"/>
            <a:chExt cx="2520280" cy="2391947"/>
          </a:xfrm>
        </p:grpSpPr>
        <p:sp>
          <p:nvSpPr>
            <p:cNvPr id="10" name="Right Brace 9"/>
            <p:cNvSpPr/>
            <p:nvPr/>
          </p:nvSpPr>
          <p:spPr>
            <a:xfrm rot="5400000">
              <a:off x="2537773" y="1430778"/>
              <a:ext cx="468053" cy="2160240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75656" y="2852936"/>
              <a:ext cx="252028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err="1">
                  <a:solidFill>
                    <a:srgbClr val="000000"/>
                  </a:solidFill>
                </a:rPr>
                <a:t>Polarizability</a:t>
              </a:r>
              <a:r>
                <a:rPr lang="en-GB" sz="1600" dirty="0">
                  <a:solidFill>
                    <a:srgbClr val="000000"/>
                  </a:solidFill>
                </a:rPr>
                <a:t> due to</a:t>
              </a:r>
            </a:p>
            <a:p>
              <a:r>
                <a:rPr lang="en-GB" sz="1600" dirty="0">
                  <a:solidFill>
                    <a:srgbClr val="000000"/>
                  </a:solidFill>
                </a:rPr>
                <a:t>all other electrons, </a:t>
              </a:r>
            </a:p>
            <a:p>
              <a:r>
                <a:rPr lang="en-GB" sz="1600" dirty="0">
                  <a:solidFill>
                    <a:srgbClr val="000000"/>
                  </a:solidFill>
                </a:rPr>
                <a:t>i.e.:</a:t>
              </a:r>
              <a:endParaRPr lang="en-GB" sz="1600" dirty="0">
                <a:solidFill>
                  <a:srgbClr val="000000"/>
                </a:solidFill>
                <a:sym typeface="Symbol"/>
              </a:endParaRPr>
            </a:p>
            <a:p>
              <a:r>
                <a:rPr lang="en-GB" sz="1600" b="1" dirty="0">
                  <a:solidFill>
                    <a:srgbClr val="000000"/>
                  </a:solidFill>
                  <a:sym typeface="Symbol"/>
                </a:rPr>
                <a:t>The </a:t>
              </a:r>
              <a:r>
                <a:rPr lang="en-GB" sz="1600" b="1" i="1" dirty="0">
                  <a:solidFill>
                    <a:srgbClr val="000000"/>
                  </a:solidFill>
                  <a:sym typeface="Symbol"/>
                </a:rPr>
                <a:t>E</a:t>
              </a:r>
              <a:r>
                <a:rPr lang="en-GB" sz="1600" b="1" dirty="0">
                  <a:solidFill>
                    <a:srgbClr val="000000"/>
                  </a:solidFill>
                  <a:sym typeface="Symbol"/>
                </a:rPr>
                <a:t>-term is the interactions due to -electrons and lone pairs</a:t>
              </a:r>
              <a:endParaRPr lang="en-GB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75656" y="5301207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If we did not subtract the contribution from an alkane with the same size as the solute, the </a:t>
            </a:r>
            <a:r>
              <a:rPr lang="en-GB" sz="1600" dirty="0" err="1">
                <a:solidFill>
                  <a:srgbClr val="000000"/>
                </a:solidFill>
              </a:rPr>
              <a:t>polarizability</a:t>
            </a:r>
            <a:r>
              <a:rPr lang="en-GB" sz="1600" dirty="0">
                <a:solidFill>
                  <a:srgbClr val="000000"/>
                </a:solidFill>
              </a:rPr>
              <a:t> of the</a:t>
            </a:r>
            <a:r>
              <a:rPr lang="en-GB" sz="1600" dirty="0">
                <a:solidFill>
                  <a:srgbClr val="000000"/>
                </a:solidFill>
                <a:sym typeface="Symbol"/>
              </a:rPr>
              <a:t> -electrons will be included in both the experimental determined </a:t>
            </a:r>
            <a:r>
              <a:rPr lang="en-GB" sz="1600" i="1" dirty="0">
                <a:solidFill>
                  <a:srgbClr val="000000"/>
                </a:solidFill>
                <a:sym typeface="Symbol"/>
              </a:rPr>
              <a:t>L</a:t>
            </a:r>
            <a:r>
              <a:rPr lang="en-GB" sz="1600" dirty="0">
                <a:solidFill>
                  <a:srgbClr val="000000"/>
                </a:solidFill>
                <a:sym typeface="Symbol"/>
              </a:rPr>
              <a:t>-term and in the </a:t>
            </a:r>
            <a:r>
              <a:rPr lang="en-GB" sz="1600" i="1" dirty="0">
                <a:solidFill>
                  <a:srgbClr val="000000"/>
                </a:solidFill>
                <a:sym typeface="Symbol"/>
              </a:rPr>
              <a:t>E</a:t>
            </a:r>
            <a:r>
              <a:rPr lang="en-GB" sz="1600" dirty="0">
                <a:solidFill>
                  <a:srgbClr val="000000"/>
                </a:solidFill>
                <a:sym typeface="Symbol"/>
              </a:rPr>
              <a:t>-term</a:t>
            </a: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S</a:t>
            </a:r>
            <a:r>
              <a:rPr lang="en-GB" b="1" dirty="0"/>
              <a:t>-Term:</a:t>
            </a:r>
            <a:r>
              <a:rPr lang="en-GB" dirty="0"/>
              <a:t> Dipolar interactions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Analytical Chemistry, PLEN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25</a:t>
            </a:fld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755576" y="126876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rgbClr val="000000"/>
                </a:solidFill>
              </a:rPr>
              <a:t>S</a:t>
            </a:r>
            <a:r>
              <a:rPr lang="en-GB" sz="1600" dirty="0">
                <a:solidFill>
                  <a:srgbClr val="000000"/>
                </a:solidFill>
              </a:rPr>
              <a:t>: Interaction between polar solutes without hydrogen bond acidity and polar columns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55576" y="1988840"/>
            <a:ext cx="7848872" cy="1641317"/>
            <a:chOff x="755576" y="1988840"/>
            <a:chExt cx="7848872" cy="1641317"/>
          </a:xfrm>
        </p:grpSpPr>
        <p:sp>
          <p:nvSpPr>
            <p:cNvPr id="13" name="Oval 12"/>
            <p:cNvSpPr/>
            <p:nvPr/>
          </p:nvSpPr>
          <p:spPr>
            <a:xfrm>
              <a:off x="4516595" y="3270117"/>
              <a:ext cx="360040" cy="36004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5576" y="1988840"/>
              <a:ext cx="77768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Polar solutes and/or columns will have a dipole moment, and will be able to interact with a column through dipole-dipole interactions and/or dipole-induced dipole interactions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5576" y="2988241"/>
              <a:ext cx="78488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>
                  <a:solidFill>
                    <a:srgbClr val="000000"/>
                  </a:solidFill>
                </a:rPr>
                <a:t>S</a:t>
              </a:r>
              <a:r>
                <a:rPr lang="en-GB" sz="1600" dirty="0">
                  <a:solidFill>
                    <a:srgbClr val="000000"/>
                  </a:solidFill>
                </a:rPr>
                <a:t> is determined from retention data on a polar column for solutes, where </a:t>
              </a:r>
              <a:r>
                <a:rPr lang="en-GB" sz="1600" i="1" dirty="0">
                  <a:solidFill>
                    <a:srgbClr val="000000"/>
                  </a:solidFill>
                </a:rPr>
                <a:t>E</a:t>
              </a:r>
              <a:r>
                <a:rPr lang="en-GB" sz="1600" dirty="0">
                  <a:solidFill>
                    <a:srgbClr val="000000"/>
                  </a:solidFill>
                </a:rPr>
                <a:t> and </a:t>
              </a:r>
              <a:r>
                <a:rPr lang="en-GB" sz="1600" i="1" dirty="0">
                  <a:solidFill>
                    <a:srgbClr val="000000"/>
                  </a:solidFill>
                </a:rPr>
                <a:t>L</a:t>
              </a:r>
              <a:r>
                <a:rPr lang="en-GB" sz="1600" dirty="0">
                  <a:solidFill>
                    <a:srgbClr val="000000"/>
                  </a:solidFill>
                </a:rPr>
                <a:t> are known: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5758559"/>
                </p:ext>
              </p:extLst>
            </p:nvPr>
          </p:nvGraphicFramePr>
          <p:xfrm>
            <a:off x="2987824" y="3284984"/>
            <a:ext cx="22479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Ligning" r:id="rId3" imgW="1497950" imgH="203112" progId="Equation.3">
                    <p:embed/>
                  </p:oleObj>
                </mc:Choice>
                <mc:Fallback>
                  <p:oleObj name="Ligning" r:id="rId3" imgW="1497950" imgH="203112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7824" y="3284984"/>
                          <a:ext cx="22479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748348" y="37890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The </a:t>
            </a:r>
            <a:r>
              <a:rPr lang="en-GB" sz="1600" i="1" dirty="0">
                <a:solidFill>
                  <a:srgbClr val="000000"/>
                </a:solidFill>
              </a:rPr>
              <a:t>S</a:t>
            </a:r>
            <a:r>
              <a:rPr lang="en-GB" sz="1600" dirty="0">
                <a:solidFill>
                  <a:srgbClr val="000000"/>
                </a:solidFill>
              </a:rPr>
              <a:t>-term accounts for the retention, that cannot be explained by the general </a:t>
            </a:r>
            <a:r>
              <a:rPr lang="en-GB" sz="1600" dirty="0" err="1">
                <a:solidFill>
                  <a:srgbClr val="000000"/>
                </a:solidFill>
              </a:rPr>
              <a:t>polarizability</a:t>
            </a:r>
            <a:r>
              <a:rPr lang="en-GB" sz="1600" dirty="0">
                <a:solidFill>
                  <a:srgbClr val="000000"/>
                </a:solidFill>
              </a:rPr>
              <a:t> of the electrons in the solute. </a:t>
            </a:r>
            <a:r>
              <a:rPr lang="en-GB" sz="1600" i="1" dirty="0">
                <a:solidFill>
                  <a:srgbClr val="000000"/>
                </a:solidFill>
              </a:rPr>
              <a:t>S</a:t>
            </a:r>
            <a:r>
              <a:rPr lang="en-GB" sz="1600" dirty="0">
                <a:solidFill>
                  <a:srgbClr val="000000"/>
                </a:solidFill>
              </a:rPr>
              <a:t> is mainly explained by the  dipoles in the solute and/or the solvent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4797152"/>
            <a:ext cx="8136904" cy="156966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Please note: Now we have a </a:t>
            </a:r>
            <a:r>
              <a:rPr lang="en-GB" sz="1600" b="1" i="1" dirty="0">
                <a:solidFill>
                  <a:srgbClr val="000000"/>
                </a:solidFill>
              </a:rPr>
              <a:t>3-parameter model</a:t>
            </a:r>
            <a:r>
              <a:rPr lang="en-GB" sz="1600" dirty="0">
                <a:solidFill>
                  <a:srgbClr val="000000"/>
                </a:solidFill>
              </a:rPr>
              <a:t>. Any errors or inconsistency in the </a:t>
            </a:r>
            <a:r>
              <a:rPr lang="en-GB" sz="1600" i="1" dirty="0">
                <a:solidFill>
                  <a:srgbClr val="000000"/>
                </a:solidFill>
              </a:rPr>
              <a:t>L</a:t>
            </a:r>
            <a:r>
              <a:rPr lang="en-GB" sz="1600" dirty="0">
                <a:solidFill>
                  <a:srgbClr val="000000"/>
                </a:solidFill>
              </a:rPr>
              <a:t> and </a:t>
            </a:r>
            <a:r>
              <a:rPr lang="en-GB" sz="1600" i="1" dirty="0">
                <a:solidFill>
                  <a:srgbClr val="000000"/>
                </a:solidFill>
              </a:rPr>
              <a:t>E</a:t>
            </a:r>
            <a:r>
              <a:rPr lang="en-GB" sz="1600" dirty="0">
                <a:solidFill>
                  <a:srgbClr val="000000"/>
                </a:solidFill>
              </a:rPr>
              <a:t>-parameters will be included in the </a:t>
            </a:r>
            <a:r>
              <a:rPr lang="en-GB" sz="1600" i="1" dirty="0">
                <a:solidFill>
                  <a:srgbClr val="000000"/>
                </a:solidFill>
              </a:rPr>
              <a:t>S</a:t>
            </a:r>
            <a:r>
              <a:rPr lang="en-GB" sz="1600" dirty="0">
                <a:solidFill>
                  <a:srgbClr val="000000"/>
                </a:solidFill>
              </a:rPr>
              <a:t>-parameter. Thus there is some mixing of the effects between the parameters, and we should interpret the parameters with some caution: the effects are </a:t>
            </a:r>
            <a:r>
              <a:rPr lang="en-GB" sz="1600" b="1" dirty="0">
                <a:solidFill>
                  <a:srgbClr val="000000"/>
                </a:solidFill>
              </a:rPr>
              <a:t>mainly</a:t>
            </a:r>
            <a:r>
              <a:rPr lang="en-GB" sz="1600" dirty="0">
                <a:solidFill>
                  <a:srgbClr val="000000"/>
                </a:solidFill>
              </a:rPr>
              <a:t> due to dispersion (</a:t>
            </a:r>
            <a:r>
              <a:rPr lang="en-GB" sz="1600" i="1" dirty="0">
                <a:solidFill>
                  <a:srgbClr val="000000"/>
                </a:solidFill>
              </a:rPr>
              <a:t>L</a:t>
            </a:r>
            <a:r>
              <a:rPr lang="en-GB" sz="1600" dirty="0">
                <a:solidFill>
                  <a:srgbClr val="000000"/>
                </a:solidFill>
              </a:rPr>
              <a:t>), </a:t>
            </a:r>
            <a:r>
              <a:rPr lang="en-GB" sz="1600" dirty="0">
                <a:solidFill>
                  <a:srgbClr val="000000"/>
                </a:solidFill>
                <a:sym typeface="Symbol"/>
              </a:rPr>
              <a:t>-electrons and lone-pairs (</a:t>
            </a:r>
            <a:r>
              <a:rPr lang="en-GB" sz="1600" i="1" dirty="0">
                <a:solidFill>
                  <a:srgbClr val="000000"/>
                </a:solidFill>
                <a:sym typeface="Symbol"/>
              </a:rPr>
              <a:t>E)</a:t>
            </a:r>
            <a:r>
              <a:rPr lang="en-GB" sz="1600" dirty="0">
                <a:solidFill>
                  <a:srgbClr val="000000"/>
                </a:solidFill>
                <a:sym typeface="Symbol"/>
              </a:rPr>
              <a:t> and dipoles (S) – </a:t>
            </a:r>
            <a:r>
              <a:rPr lang="en-GB" sz="1600" b="1" dirty="0">
                <a:solidFill>
                  <a:srgbClr val="000000"/>
                </a:solidFill>
                <a:sym typeface="Symbol"/>
              </a:rPr>
              <a:t>but not exclusively!</a:t>
            </a:r>
            <a:endParaRPr lang="en-GB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5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460375"/>
            <a:ext cx="6769372" cy="576263"/>
          </a:xfrm>
        </p:spPr>
        <p:txBody>
          <a:bodyPr/>
          <a:lstStyle/>
          <a:p>
            <a:r>
              <a:rPr lang="en-GB" b="1" dirty="0"/>
              <a:t>A and B -term</a:t>
            </a:r>
            <a:r>
              <a:rPr lang="en-GB" dirty="0"/>
              <a:t>: Solute hydrogen-bond interactions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Analytical Chemistry, PLEN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26</a:t>
            </a:fld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766307" y="1163796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rgbClr val="000000"/>
                </a:solidFill>
              </a:rPr>
              <a:t>A</a:t>
            </a:r>
            <a:r>
              <a:rPr lang="en-GB" sz="1600" dirty="0">
                <a:solidFill>
                  <a:srgbClr val="000000"/>
                </a:solidFill>
              </a:rPr>
              <a:t>: Interaction due to </a:t>
            </a:r>
            <a:r>
              <a:rPr lang="en-GB" sz="1600" i="1" dirty="0">
                <a:solidFill>
                  <a:srgbClr val="000000"/>
                </a:solidFill>
              </a:rPr>
              <a:t>solutes</a:t>
            </a:r>
            <a:r>
              <a:rPr lang="en-GB" sz="1600" dirty="0">
                <a:solidFill>
                  <a:srgbClr val="000000"/>
                </a:solidFill>
              </a:rPr>
              <a:t> with hydrogen bond acidity</a:t>
            </a:r>
          </a:p>
          <a:p>
            <a:r>
              <a:rPr lang="en-GB" sz="1600" b="1" i="1" dirty="0">
                <a:solidFill>
                  <a:srgbClr val="000000"/>
                </a:solidFill>
              </a:rPr>
              <a:t>B</a:t>
            </a:r>
            <a:r>
              <a:rPr lang="en-GB" sz="1600" dirty="0">
                <a:solidFill>
                  <a:srgbClr val="000000"/>
                </a:solidFill>
              </a:rPr>
              <a:t>: Interaction due to </a:t>
            </a:r>
            <a:r>
              <a:rPr lang="en-GB" sz="1600" i="1" dirty="0">
                <a:solidFill>
                  <a:srgbClr val="000000"/>
                </a:solidFill>
              </a:rPr>
              <a:t>solutes</a:t>
            </a:r>
            <a:r>
              <a:rPr lang="en-GB" sz="1600" dirty="0">
                <a:solidFill>
                  <a:srgbClr val="000000"/>
                </a:solidFill>
              </a:rPr>
              <a:t> with hydrogen bond basicity</a:t>
            </a:r>
            <a:endParaRPr lang="en-GB" sz="1600" b="1" i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307" y="3506085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The </a:t>
            </a:r>
            <a:r>
              <a:rPr lang="en-GB" sz="1600" i="1" dirty="0">
                <a:solidFill>
                  <a:srgbClr val="000000"/>
                </a:solidFill>
              </a:rPr>
              <a:t>A</a:t>
            </a:r>
            <a:r>
              <a:rPr lang="en-GB" sz="1600" dirty="0">
                <a:solidFill>
                  <a:srgbClr val="000000"/>
                </a:solidFill>
              </a:rPr>
              <a:t>-term accounts for the retention, that cannot be explained by </a:t>
            </a:r>
            <a:r>
              <a:rPr lang="en-GB" sz="1600" i="1" dirty="0">
                <a:solidFill>
                  <a:srgbClr val="000000"/>
                </a:solidFill>
              </a:rPr>
              <a:t>E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600" i="1" dirty="0">
                <a:solidFill>
                  <a:srgbClr val="000000"/>
                </a:solidFill>
              </a:rPr>
              <a:t>S</a:t>
            </a:r>
            <a:r>
              <a:rPr lang="en-GB" sz="1600" dirty="0">
                <a:solidFill>
                  <a:srgbClr val="000000"/>
                </a:solidFill>
              </a:rPr>
              <a:t> and </a:t>
            </a:r>
            <a:r>
              <a:rPr lang="en-GB" sz="1600" i="1" dirty="0">
                <a:solidFill>
                  <a:srgbClr val="000000"/>
                </a:solidFill>
              </a:rPr>
              <a:t>L</a:t>
            </a:r>
            <a:r>
              <a:rPr lang="en-GB" sz="1600" dirty="0">
                <a:solidFill>
                  <a:srgbClr val="000000"/>
                </a:solidFill>
              </a:rPr>
              <a:t>. </a:t>
            </a:r>
            <a:r>
              <a:rPr lang="en-GB" sz="1600" i="1" dirty="0">
                <a:solidFill>
                  <a:srgbClr val="000000"/>
                </a:solidFill>
              </a:rPr>
              <a:t>A</a:t>
            </a:r>
            <a:r>
              <a:rPr lang="en-GB" sz="1600" dirty="0">
                <a:solidFill>
                  <a:srgbClr val="000000"/>
                </a:solidFill>
              </a:rPr>
              <a:t> is mainly explained by the acidity of the solute.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66307" y="1960582"/>
            <a:ext cx="7848872" cy="1405947"/>
            <a:chOff x="766307" y="1960582"/>
            <a:chExt cx="7848872" cy="1405947"/>
          </a:xfrm>
        </p:grpSpPr>
        <p:sp>
          <p:nvSpPr>
            <p:cNvPr id="24" name="Oval 23"/>
            <p:cNvSpPr/>
            <p:nvPr/>
          </p:nvSpPr>
          <p:spPr>
            <a:xfrm>
              <a:off x="5796136" y="3005883"/>
              <a:ext cx="360040" cy="36004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66307" y="1960582"/>
              <a:ext cx="7848872" cy="1022981"/>
              <a:chOff x="755576" y="2910075"/>
              <a:chExt cx="7848872" cy="1022981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326917" y="3573016"/>
                <a:ext cx="360040" cy="3600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55576" y="2910075"/>
                <a:ext cx="78488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i="1" dirty="0">
                    <a:solidFill>
                      <a:srgbClr val="000000"/>
                    </a:solidFill>
                  </a:rPr>
                  <a:t>A</a:t>
                </a:r>
                <a:r>
                  <a:rPr lang="en-GB" sz="1600" dirty="0">
                    <a:solidFill>
                      <a:srgbClr val="000000"/>
                    </a:solidFill>
                  </a:rPr>
                  <a:t> and </a:t>
                </a:r>
                <a:r>
                  <a:rPr lang="en-GB" sz="1600" i="1" dirty="0">
                    <a:solidFill>
                      <a:srgbClr val="000000"/>
                    </a:solidFill>
                  </a:rPr>
                  <a:t>B</a:t>
                </a:r>
                <a:r>
                  <a:rPr lang="en-GB" sz="1600" dirty="0">
                    <a:solidFill>
                      <a:srgbClr val="000000"/>
                    </a:solidFill>
                  </a:rPr>
                  <a:t> is determined from retention data on a polar column for solutes with hydrogen bond acidity or basicity, where </a:t>
                </a:r>
                <a:r>
                  <a:rPr lang="en-GB" sz="1600" i="1" dirty="0">
                    <a:solidFill>
                      <a:srgbClr val="000000"/>
                    </a:solidFill>
                  </a:rPr>
                  <a:t>E</a:t>
                </a:r>
                <a:r>
                  <a:rPr lang="en-GB" sz="1600" dirty="0">
                    <a:solidFill>
                      <a:srgbClr val="000000"/>
                    </a:solidFill>
                  </a:rPr>
                  <a:t>, S and </a:t>
                </a:r>
                <a:r>
                  <a:rPr lang="en-GB" sz="1600" i="1" dirty="0">
                    <a:solidFill>
                      <a:srgbClr val="000000"/>
                    </a:solidFill>
                  </a:rPr>
                  <a:t>L</a:t>
                </a:r>
                <a:r>
                  <a:rPr lang="en-GB" sz="1600" dirty="0">
                    <a:solidFill>
                      <a:srgbClr val="000000"/>
                    </a:solidFill>
                  </a:rPr>
                  <a:t> are known:</a:t>
                </a:r>
              </a:p>
            </p:txBody>
          </p:sp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5912047"/>
                  </p:ext>
                </p:extLst>
              </p:nvPr>
            </p:nvGraphicFramePr>
            <p:xfrm>
              <a:off x="3363466" y="3628256"/>
              <a:ext cx="27051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Ligning" r:id="rId3" imgW="1803400" imgH="203200" progId="Equation.3">
                      <p:embed/>
                    </p:oleObj>
                  </mc:Choice>
                  <mc:Fallback>
                    <p:oleObj name="Ligning" r:id="rId3" imgW="1803400" imgH="203200" progId="Equation.3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63466" y="3628256"/>
                            <a:ext cx="2705100" cy="3048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0264913"/>
                </p:ext>
              </p:extLst>
            </p:nvPr>
          </p:nvGraphicFramePr>
          <p:xfrm>
            <a:off x="3367704" y="3061729"/>
            <a:ext cx="31623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108200" imgH="203200" progId="Equation.DSMT4">
                    <p:embed/>
                  </p:oleObj>
                </mc:Choice>
                <mc:Fallback>
                  <p:oleObj name="Equation" r:id="rId5" imgW="2108200" imgH="20320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7704" y="3061729"/>
                          <a:ext cx="31623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766307" y="4221088"/>
            <a:ext cx="8208912" cy="903005"/>
            <a:chOff x="755576" y="2924944"/>
            <a:chExt cx="8208912" cy="903005"/>
          </a:xfrm>
        </p:grpSpPr>
        <p:sp>
          <p:nvSpPr>
            <p:cNvPr id="18" name="Oval 17"/>
            <p:cNvSpPr/>
            <p:nvPr/>
          </p:nvSpPr>
          <p:spPr>
            <a:xfrm>
              <a:off x="6637556" y="3467909"/>
              <a:ext cx="360040" cy="36004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5576" y="2924944"/>
              <a:ext cx="82089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In practice, </a:t>
              </a:r>
              <a:r>
                <a:rPr lang="en-GB" sz="1600" b="1" dirty="0">
                  <a:solidFill>
                    <a:srgbClr val="000000"/>
                  </a:solidFill>
                </a:rPr>
                <a:t>no</a:t>
              </a:r>
              <a:r>
                <a:rPr lang="en-GB" sz="1600" dirty="0">
                  <a:solidFill>
                    <a:srgbClr val="000000"/>
                  </a:solidFill>
                </a:rPr>
                <a:t> commercial </a:t>
              </a:r>
              <a:r>
                <a:rPr lang="en-GB" sz="1600" b="1" dirty="0">
                  <a:solidFill>
                    <a:srgbClr val="000000"/>
                  </a:solidFill>
                </a:rPr>
                <a:t>GC</a:t>
              </a:r>
              <a:r>
                <a:rPr lang="en-GB" sz="1600" b="1" i="1" dirty="0">
                  <a:solidFill>
                    <a:srgbClr val="000000"/>
                  </a:solidFill>
                </a:rPr>
                <a:t>-</a:t>
              </a:r>
              <a:r>
                <a:rPr lang="en-GB" sz="1600" b="1" dirty="0">
                  <a:solidFill>
                    <a:srgbClr val="000000"/>
                  </a:solidFill>
                </a:rPr>
                <a:t>stationary phases</a:t>
              </a:r>
              <a:r>
                <a:rPr lang="en-GB" sz="1600" i="1" dirty="0">
                  <a:solidFill>
                    <a:srgbClr val="000000"/>
                  </a:solidFill>
                </a:rPr>
                <a:t> </a:t>
              </a:r>
              <a:r>
                <a:rPr lang="en-GB" sz="1600" dirty="0">
                  <a:solidFill>
                    <a:srgbClr val="000000"/>
                  </a:solidFill>
                </a:rPr>
                <a:t>have any significant </a:t>
              </a:r>
              <a:r>
                <a:rPr lang="en-GB" sz="1600" i="1" dirty="0">
                  <a:solidFill>
                    <a:srgbClr val="000000"/>
                  </a:solidFill>
                </a:rPr>
                <a:t>b</a:t>
              </a:r>
              <a:r>
                <a:rPr lang="en-GB" sz="1600" dirty="0">
                  <a:solidFill>
                    <a:srgbClr val="000000"/>
                  </a:solidFill>
                </a:rPr>
                <a:t>-parameter, thus </a:t>
              </a:r>
              <a:r>
                <a:rPr lang="en-GB" sz="1600" i="1" dirty="0">
                  <a:solidFill>
                    <a:srgbClr val="000000"/>
                  </a:solidFill>
                </a:rPr>
                <a:t>B</a:t>
              </a:r>
              <a:r>
                <a:rPr lang="en-GB" sz="1600" dirty="0">
                  <a:solidFill>
                    <a:srgbClr val="000000"/>
                  </a:solidFill>
                </a:rPr>
                <a:t> is often neglected for GC, and </a:t>
              </a:r>
              <a:r>
                <a:rPr lang="en-GB" sz="1600" i="1" dirty="0">
                  <a:solidFill>
                    <a:srgbClr val="000000"/>
                  </a:solidFill>
                </a:rPr>
                <a:t>B</a:t>
              </a:r>
              <a:r>
                <a:rPr lang="en-GB" sz="1600" dirty="0">
                  <a:solidFill>
                    <a:srgbClr val="000000"/>
                  </a:solidFill>
                </a:rPr>
                <a:t>-values are determined from water-solvent partitioning: </a:t>
              </a: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6453485"/>
                </p:ext>
              </p:extLst>
            </p:nvPr>
          </p:nvGraphicFramePr>
          <p:xfrm>
            <a:off x="4189284" y="3467909"/>
            <a:ext cx="3276600" cy="32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Ligning" r:id="rId7" imgW="2184400" imgH="203200" progId="Equation.3">
                    <p:embed/>
                  </p:oleObj>
                </mc:Choice>
                <mc:Fallback>
                  <p:oleObj name="Ligning" r:id="rId7" imgW="2184400" imgH="203200" progId="Equation.3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9284" y="3467909"/>
                          <a:ext cx="3276600" cy="32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802819" y="5118698"/>
            <a:ext cx="7657613" cy="1323439"/>
            <a:chOff x="770208" y="4149080"/>
            <a:chExt cx="7657613" cy="1323439"/>
          </a:xfrm>
        </p:grpSpPr>
        <p:sp>
          <p:nvSpPr>
            <p:cNvPr id="22" name="TextBox 21"/>
            <p:cNvSpPr txBox="1"/>
            <p:nvPr/>
          </p:nvSpPr>
          <p:spPr>
            <a:xfrm>
              <a:off x="770208" y="4149080"/>
              <a:ext cx="76576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But: GC-columns may have some residual acidity, which is mainly caused by the column support, the deactivation chemistry etc. </a:t>
              </a:r>
            </a:p>
            <a:p>
              <a:endParaRPr lang="en-GB" sz="1600" dirty="0">
                <a:solidFill>
                  <a:srgbClr val="000000"/>
                </a:solidFill>
              </a:endParaRPr>
            </a:p>
            <a:p>
              <a:r>
                <a:rPr lang="en-GB" sz="1600" dirty="0">
                  <a:solidFill>
                    <a:srgbClr val="000000"/>
                  </a:solidFill>
                </a:rPr>
                <a:t>Thus the </a:t>
              </a:r>
              <a:r>
                <a:rPr lang="en-GB" sz="1600" i="1" dirty="0" err="1">
                  <a:solidFill>
                    <a:srgbClr val="000000"/>
                  </a:solidFill>
                </a:rPr>
                <a:t>bB</a:t>
              </a:r>
              <a:r>
                <a:rPr lang="en-GB" sz="1600" dirty="0">
                  <a:solidFill>
                    <a:srgbClr val="000000"/>
                  </a:solidFill>
                </a:rPr>
                <a:t>-term is in general small and of </a:t>
              </a:r>
            </a:p>
            <a:p>
              <a:r>
                <a:rPr lang="en-GB" sz="1600" dirty="0">
                  <a:solidFill>
                    <a:srgbClr val="000000"/>
                  </a:solidFill>
                </a:rPr>
                <a:t>little value for selection of stationary phases in GC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70208" y="4869160"/>
              <a:ext cx="5777579" cy="60335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6893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Column parameters </a:t>
            </a:r>
            <a:r>
              <a:rPr lang="en-GB" i="1" dirty="0"/>
              <a:t>c, e, s, a, b </a:t>
            </a:r>
            <a:r>
              <a:rPr lang="en-GB" dirty="0"/>
              <a:t>and</a:t>
            </a:r>
            <a:r>
              <a:rPr lang="en-GB" i="1" dirty="0"/>
              <a:t> 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Analytical Chemistry, PLEN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27</a:t>
            </a:fld>
            <a:endParaRPr lang="da-DK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442357"/>
              </p:ext>
            </p:extLst>
          </p:nvPr>
        </p:nvGraphicFramePr>
        <p:xfrm>
          <a:off x="2411760" y="1916832"/>
          <a:ext cx="3162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Ligning" r:id="rId3" imgW="2108200" imgH="203200" progId="Equation.3">
                  <p:embed/>
                </p:oleObj>
              </mc:Choice>
              <mc:Fallback>
                <p:oleObj name="Ligning" r:id="rId3" imgW="2108200" imgH="203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916832"/>
                        <a:ext cx="31623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126876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Column parameters are determined from isothermal retention factors for a test set of solutes with known solubility model parameters by multiple linear regression: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51972" y="2348880"/>
            <a:ext cx="7808460" cy="4134048"/>
            <a:chOff x="651972" y="2348880"/>
            <a:chExt cx="7808460" cy="4134048"/>
          </a:xfrm>
        </p:grpSpPr>
        <p:sp>
          <p:nvSpPr>
            <p:cNvPr id="7" name="TextBox 6"/>
            <p:cNvSpPr txBox="1"/>
            <p:nvPr/>
          </p:nvSpPr>
          <p:spPr>
            <a:xfrm>
              <a:off x="651972" y="5836597"/>
              <a:ext cx="7272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err="1">
                  <a:solidFill>
                    <a:srgbClr val="000000"/>
                  </a:solidFill>
                </a:rPr>
                <a:t>Waruna</a:t>
              </a:r>
              <a:r>
                <a:rPr lang="en-GB" sz="1200" dirty="0">
                  <a:solidFill>
                    <a:srgbClr val="000000"/>
                  </a:solidFill>
                </a:rPr>
                <a:t> </a:t>
              </a:r>
              <a:r>
                <a:rPr lang="en-GB" sz="1200" dirty="0" err="1">
                  <a:solidFill>
                    <a:srgbClr val="000000"/>
                  </a:solidFill>
                </a:rPr>
                <a:t>Kiridena</a:t>
              </a:r>
              <a:r>
                <a:rPr lang="en-GB" sz="1200" dirty="0">
                  <a:solidFill>
                    <a:srgbClr val="000000"/>
                  </a:solidFill>
                </a:rPr>
                <a:t>, </a:t>
              </a:r>
              <a:r>
                <a:rPr lang="en-GB" sz="1200" dirty="0" err="1">
                  <a:solidFill>
                    <a:srgbClr val="000000"/>
                  </a:solidFill>
                </a:rPr>
                <a:t>Wladyslaw</a:t>
              </a:r>
              <a:r>
                <a:rPr lang="en-GB" sz="1200" dirty="0">
                  <a:solidFill>
                    <a:srgbClr val="000000"/>
                  </a:solidFill>
                </a:rPr>
                <a:t> W. </a:t>
              </a:r>
              <a:r>
                <a:rPr lang="en-GB" sz="1200" dirty="0" err="1">
                  <a:solidFill>
                    <a:srgbClr val="000000"/>
                  </a:solidFill>
                </a:rPr>
                <a:t>Koziol</a:t>
              </a:r>
              <a:r>
                <a:rPr lang="en-GB" sz="1200" dirty="0">
                  <a:solidFill>
                    <a:srgbClr val="000000"/>
                  </a:solidFill>
                </a:rPr>
                <a:t>, Colin F. Poole and </a:t>
              </a:r>
              <a:r>
                <a:rPr lang="en-GB" sz="1200" dirty="0" err="1">
                  <a:solidFill>
                    <a:srgbClr val="000000"/>
                  </a:solidFill>
                </a:rPr>
                <a:t>Qinglin</a:t>
              </a:r>
              <a:r>
                <a:rPr lang="en-GB" sz="1200" dirty="0">
                  <a:solidFill>
                    <a:srgbClr val="000000"/>
                  </a:solidFill>
                </a:rPr>
                <a:t> Li, </a:t>
              </a:r>
              <a:r>
                <a:rPr lang="en-GB" sz="1200" i="1" dirty="0">
                  <a:solidFill>
                    <a:srgbClr val="000000"/>
                  </a:solidFill>
                </a:rPr>
                <a:t>Characteristic Stationary Phase Constants for Two Popular Open-Tubular Column Stationary Phases for Gas Chromatography,</a:t>
              </a:r>
              <a:r>
                <a:rPr lang="en-GB" sz="1200" dirty="0">
                  <a:solidFill>
                    <a:srgbClr val="000000"/>
                  </a:solidFill>
                </a:rPr>
                <a:t> J. High </a:t>
              </a:r>
              <a:r>
                <a:rPr lang="en-GB" sz="1200" dirty="0" err="1">
                  <a:solidFill>
                    <a:srgbClr val="000000"/>
                  </a:solidFill>
                </a:rPr>
                <a:t>Resol</a:t>
              </a:r>
              <a:r>
                <a:rPr lang="en-GB" sz="1200" dirty="0">
                  <a:solidFill>
                    <a:srgbClr val="000000"/>
                  </a:solidFill>
                </a:rPr>
                <a:t>. </a:t>
              </a:r>
              <a:r>
                <a:rPr lang="en-GB" sz="1200" dirty="0" err="1">
                  <a:solidFill>
                    <a:srgbClr val="000000"/>
                  </a:solidFill>
                </a:rPr>
                <a:t>Chromatogr</a:t>
              </a:r>
              <a:r>
                <a:rPr lang="en-GB" sz="1200" dirty="0">
                  <a:solidFill>
                    <a:srgbClr val="000000"/>
                  </a:solidFill>
                </a:rPr>
                <a:t>. 2000, 23, (10) 603–608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81781" y="2348880"/>
              <a:ext cx="7578651" cy="3366516"/>
              <a:chOff x="881781" y="2348880"/>
              <a:chExt cx="7578651" cy="3366516"/>
            </a:xfrm>
          </p:grpSpPr>
          <p:pic>
            <p:nvPicPr>
              <p:cNvPr id="13312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1781" y="2348880"/>
                <a:ext cx="7578651" cy="336651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051720" y="2971691"/>
                <a:ext cx="17892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i="1" dirty="0">
                    <a:solidFill>
                      <a:srgbClr val="000000"/>
                    </a:solidFill>
                  </a:rPr>
                  <a:t>E    S   A   B   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62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maps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Analytical Chemistry, PLEN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28</a:t>
            </a:fld>
            <a:endParaRPr lang="da-DK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35" y="2071714"/>
            <a:ext cx="480211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5951932"/>
            <a:ext cx="3648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rgbClr val="000000"/>
                </a:solidFill>
              </a:rPr>
              <a:t>(Poole, </a:t>
            </a:r>
            <a:r>
              <a:rPr lang="da-DK" sz="1200" i="1" dirty="0">
                <a:solidFill>
                  <a:srgbClr val="000000"/>
                </a:solidFill>
              </a:rPr>
              <a:t>Gas </a:t>
            </a:r>
            <a:r>
              <a:rPr lang="da-DK" sz="1200" i="1" dirty="0" err="1">
                <a:solidFill>
                  <a:srgbClr val="000000"/>
                </a:solidFill>
              </a:rPr>
              <a:t>Chromatography</a:t>
            </a:r>
            <a:r>
              <a:rPr lang="da-DK" sz="1200" i="1" dirty="0">
                <a:solidFill>
                  <a:srgbClr val="000000"/>
                </a:solidFill>
              </a:rPr>
              <a:t>, Elsevier </a:t>
            </a:r>
            <a:r>
              <a:rPr lang="da-DK" sz="1200" dirty="0">
                <a:solidFill>
                  <a:srgbClr val="000000"/>
                </a:solidFill>
              </a:rPr>
              <a:t>2012)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042277"/>
            <a:ext cx="295232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A system map is a plot of </a:t>
            </a:r>
            <a:r>
              <a:rPr lang="en-GB" sz="1600" i="1" dirty="0">
                <a:solidFill>
                  <a:srgbClr val="000000"/>
                </a:solidFill>
              </a:rPr>
              <a:t>column parameters </a:t>
            </a:r>
            <a:r>
              <a:rPr lang="en-GB" sz="1600" dirty="0">
                <a:solidFill>
                  <a:srgbClr val="000000"/>
                </a:solidFill>
              </a:rPr>
              <a:t>as </a:t>
            </a:r>
            <a:r>
              <a:rPr lang="en-GB" sz="1600" b="1" dirty="0">
                <a:solidFill>
                  <a:srgbClr val="000000"/>
                </a:solidFill>
              </a:rPr>
              <a:t>function of temperature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1960" y="1042277"/>
            <a:ext cx="449999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OBS: Remember that </a:t>
            </a:r>
            <a:r>
              <a:rPr lang="en-GB" sz="1600" i="1" dirty="0">
                <a:solidFill>
                  <a:srgbClr val="000000"/>
                </a:solidFill>
              </a:rPr>
              <a:t>solute parameters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i="1" dirty="0">
                <a:solidFill>
                  <a:srgbClr val="000000"/>
                </a:solidFill>
              </a:rPr>
              <a:t>E, S, A, B</a:t>
            </a:r>
            <a:r>
              <a:rPr lang="en-GB" sz="1600" dirty="0">
                <a:solidFill>
                  <a:srgbClr val="000000"/>
                </a:solidFill>
              </a:rPr>
              <a:t> and </a:t>
            </a:r>
            <a:r>
              <a:rPr lang="en-GB" sz="1600" i="1" dirty="0">
                <a:solidFill>
                  <a:srgbClr val="000000"/>
                </a:solidFill>
              </a:rPr>
              <a:t>L </a:t>
            </a:r>
            <a:r>
              <a:rPr lang="en-GB" sz="1600" dirty="0">
                <a:solidFill>
                  <a:srgbClr val="000000"/>
                </a:solidFill>
              </a:rPr>
              <a:t>are </a:t>
            </a:r>
          </a:p>
          <a:p>
            <a:r>
              <a:rPr lang="en-GB" sz="1600" b="1" dirty="0">
                <a:solidFill>
                  <a:srgbClr val="000000"/>
                </a:solidFill>
              </a:rPr>
              <a:t>independent of temperature</a:t>
            </a:r>
          </a:p>
        </p:txBody>
      </p:sp>
    </p:spTree>
    <p:extLst>
      <p:ext uri="{BB962C8B-B14F-4D97-AF65-F5344CB8AC3E}">
        <p14:creationId xmlns:p14="http://schemas.microsoft.com/office/powerpoint/2010/main" val="123353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080740" y="3478412"/>
            <a:ext cx="6515596" cy="2832467"/>
            <a:chOff x="1073696" y="3478412"/>
            <a:chExt cx="6515596" cy="2832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3696" y="3478412"/>
              <a:ext cx="6515596" cy="283246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635896" y="5352268"/>
              <a:ext cx="31710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 err="1">
                  <a:solidFill>
                    <a:srgbClr val="33CCFF"/>
                  </a:solidFill>
                </a:rPr>
                <a:t>t</a:t>
              </a:r>
              <a:r>
                <a:rPr lang="en-GB" sz="1600" i="1" baseline="-25000" dirty="0" err="1">
                  <a:solidFill>
                    <a:srgbClr val="33CCFF"/>
                  </a:solidFill>
                </a:rPr>
                <a:t>R</a:t>
              </a:r>
              <a:r>
                <a:rPr lang="en-GB" sz="1600" dirty="0">
                  <a:solidFill>
                    <a:srgbClr val="33CCFF"/>
                  </a:solidFill>
                </a:rPr>
                <a:t>(</a:t>
              </a:r>
              <a:r>
                <a:rPr lang="en-GB" sz="1600" dirty="0" err="1">
                  <a:solidFill>
                    <a:srgbClr val="33CCFF"/>
                  </a:solidFill>
                </a:rPr>
                <a:t>octadecane</a:t>
              </a:r>
              <a:r>
                <a:rPr lang="en-GB" sz="1600" dirty="0">
                  <a:solidFill>
                    <a:srgbClr val="33CCFF"/>
                  </a:solidFill>
                </a:rPr>
                <a:t>) = 74 min) -&gt;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00174" y="3933588"/>
              <a:ext cx="13696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33CCFF"/>
                  </a:solidFill>
                </a:rPr>
                <a:t>Isotherm</a:t>
              </a:r>
            </a:p>
            <a:p>
              <a:r>
                <a:rPr lang="en-GB" sz="1600" dirty="0" err="1">
                  <a:solidFill>
                    <a:srgbClr val="66FF33"/>
                  </a:solidFill>
                </a:rPr>
                <a:t>Temperture</a:t>
              </a:r>
              <a:endParaRPr lang="en-GB" sz="1600" dirty="0">
                <a:solidFill>
                  <a:srgbClr val="66FF33"/>
                </a:solidFill>
              </a:endParaRPr>
            </a:p>
            <a:p>
              <a:r>
                <a:rPr lang="en-GB" sz="1600" dirty="0">
                  <a:solidFill>
                    <a:srgbClr val="66FF33"/>
                  </a:solidFill>
                </a:rPr>
                <a:t>program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Prediction of Gas Chromatograms – </a:t>
            </a:r>
            <a:r>
              <a:rPr lang="en-GB" dirty="0" err="1"/>
              <a:t>ChromSimGC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Analytical Chemistry, PLEN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29</a:t>
            </a:fld>
            <a:endParaRPr lang="da-DK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225380"/>
              </p:ext>
            </p:extLst>
          </p:nvPr>
        </p:nvGraphicFramePr>
        <p:xfrm>
          <a:off x="2411760" y="4009953"/>
          <a:ext cx="3238380" cy="323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Ligning" r:id="rId4" imgW="2159000" imgH="215900" progId="Equation.3">
                  <p:embed/>
                </p:oleObj>
              </mc:Choice>
              <mc:Fallback>
                <p:oleObj name="Ligning" r:id="rId4" imgW="2159000" imgH="2159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009953"/>
                        <a:ext cx="3238380" cy="32346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68344" y="1060430"/>
            <a:ext cx="138525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rgbClr val="000000"/>
                </a:solidFill>
              </a:rPr>
              <a:t>HP-5</a:t>
            </a:r>
          </a:p>
          <a:p>
            <a:r>
              <a:rPr lang="da-DK" sz="1200" dirty="0">
                <a:solidFill>
                  <a:srgbClr val="000000"/>
                </a:solidFill>
              </a:rPr>
              <a:t>SP Parameters:</a:t>
            </a:r>
          </a:p>
          <a:p>
            <a:r>
              <a:rPr lang="da-DK" sz="1200" dirty="0">
                <a:solidFill>
                  <a:srgbClr val="000000"/>
                </a:solidFill>
              </a:rPr>
              <a:t>e, s, a, b, l, c </a:t>
            </a:r>
          </a:p>
          <a:p>
            <a:endParaRPr lang="da-DK" sz="1200" dirty="0">
              <a:solidFill>
                <a:srgbClr val="000000"/>
              </a:solidFill>
            </a:endParaRPr>
          </a:p>
          <a:p>
            <a:r>
              <a:rPr lang="da-DK" sz="1200" dirty="0">
                <a:solidFill>
                  <a:srgbClr val="000000"/>
                </a:solidFill>
              </a:rPr>
              <a:t>1 </a:t>
            </a:r>
            <a:r>
              <a:rPr lang="da-DK" sz="1200" dirty="0" err="1">
                <a:solidFill>
                  <a:srgbClr val="000000"/>
                </a:solidFill>
              </a:rPr>
              <a:t>Nonane</a:t>
            </a:r>
            <a:endParaRPr lang="da-DK" sz="1200" dirty="0">
              <a:solidFill>
                <a:srgbClr val="000000"/>
              </a:solidFill>
            </a:endParaRPr>
          </a:p>
          <a:p>
            <a:r>
              <a:rPr lang="da-DK" sz="1200" dirty="0">
                <a:solidFill>
                  <a:srgbClr val="000000"/>
                </a:solidFill>
              </a:rPr>
              <a:t>2 </a:t>
            </a:r>
            <a:r>
              <a:rPr lang="da-DK" sz="1200" dirty="0" err="1">
                <a:solidFill>
                  <a:srgbClr val="000000"/>
                </a:solidFill>
              </a:rPr>
              <a:t>Decane</a:t>
            </a:r>
            <a:endParaRPr lang="da-DK" sz="1200" dirty="0">
              <a:solidFill>
                <a:srgbClr val="000000"/>
              </a:solidFill>
            </a:endParaRPr>
          </a:p>
          <a:p>
            <a:r>
              <a:rPr lang="da-DK" sz="1200" dirty="0">
                <a:solidFill>
                  <a:srgbClr val="000000"/>
                </a:solidFill>
              </a:rPr>
              <a:t>3 </a:t>
            </a:r>
            <a:r>
              <a:rPr lang="da-DK" sz="1200" dirty="0" err="1">
                <a:solidFill>
                  <a:srgbClr val="000000"/>
                </a:solidFill>
              </a:rPr>
              <a:t>Undecane</a:t>
            </a:r>
            <a:endParaRPr lang="da-DK" sz="1200" dirty="0">
              <a:solidFill>
                <a:srgbClr val="000000"/>
              </a:solidFill>
            </a:endParaRPr>
          </a:p>
          <a:p>
            <a:r>
              <a:rPr lang="da-DK" sz="1200" dirty="0">
                <a:solidFill>
                  <a:srgbClr val="000000"/>
                </a:solidFill>
              </a:rPr>
              <a:t>4 </a:t>
            </a:r>
            <a:r>
              <a:rPr lang="da-DK" sz="1200" dirty="0" err="1">
                <a:solidFill>
                  <a:srgbClr val="000000"/>
                </a:solidFill>
              </a:rPr>
              <a:t>Dodecane</a:t>
            </a:r>
            <a:endParaRPr lang="da-DK" sz="1200" dirty="0">
              <a:solidFill>
                <a:srgbClr val="000000"/>
              </a:solidFill>
            </a:endParaRPr>
          </a:p>
          <a:p>
            <a:r>
              <a:rPr lang="da-DK" sz="1200" dirty="0">
                <a:solidFill>
                  <a:srgbClr val="000000"/>
                </a:solidFill>
              </a:rPr>
              <a:t>5 </a:t>
            </a:r>
            <a:r>
              <a:rPr lang="da-DK" sz="1200" dirty="0" err="1">
                <a:solidFill>
                  <a:srgbClr val="000000"/>
                </a:solidFill>
              </a:rPr>
              <a:t>Tetradexane</a:t>
            </a:r>
            <a:endParaRPr lang="da-DK" sz="1200" dirty="0">
              <a:solidFill>
                <a:srgbClr val="000000"/>
              </a:solidFill>
            </a:endParaRPr>
          </a:p>
          <a:p>
            <a:r>
              <a:rPr lang="da-DK" sz="1200" dirty="0">
                <a:solidFill>
                  <a:srgbClr val="000000"/>
                </a:solidFill>
              </a:rPr>
              <a:t>6 </a:t>
            </a:r>
            <a:r>
              <a:rPr lang="da-DK" sz="1200" dirty="0" err="1">
                <a:solidFill>
                  <a:srgbClr val="000000"/>
                </a:solidFill>
              </a:rPr>
              <a:t>Hexadecane</a:t>
            </a:r>
            <a:endParaRPr lang="da-DK" sz="1200" dirty="0">
              <a:solidFill>
                <a:srgbClr val="000000"/>
              </a:solidFill>
            </a:endParaRPr>
          </a:p>
          <a:p>
            <a:r>
              <a:rPr lang="da-DK" sz="1200" dirty="0">
                <a:solidFill>
                  <a:srgbClr val="000000"/>
                </a:solidFill>
              </a:rPr>
              <a:t>7 </a:t>
            </a:r>
            <a:r>
              <a:rPr lang="da-DK" sz="1200" dirty="0" err="1">
                <a:solidFill>
                  <a:srgbClr val="000000"/>
                </a:solidFill>
              </a:rPr>
              <a:t>Octadecane</a:t>
            </a:r>
            <a:endParaRPr lang="da-DK" sz="1200" dirty="0">
              <a:solidFill>
                <a:srgbClr val="000000"/>
              </a:solidFill>
            </a:endParaRPr>
          </a:p>
          <a:p>
            <a:endParaRPr lang="da-DK" sz="1200" dirty="0">
              <a:solidFill>
                <a:srgbClr val="000000"/>
              </a:solidFill>
            </a:endParaRPr>
          </a:p>
          <a:p>
            <a:r>
              <a:rPr lang="da-DK" sz="1200" dirty="0">
                <a:solidFill>
                  <a:srgbClr val="000000"/>
                </a:solidFill>
              </a:rPr>
              <a:t>SP Parameters:</a:t>
            </a:r>
          </a:p>
          <a:p>
            <a:r>
              <a:rPr lang="da-DK" sz="1200" dirty="0">
                <a:solidFill>
                  <a:srgbClr val="000000"/>
                </a:solidFill>
              </a:rPr>
              <a:t>E, S, A, B, L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070" y="1060430"/>
            <a:ext cx="6515596" cy="24179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49765" y="1429855"/>
            <a:ext cx="4570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Linear                                     2</a:t>
            </a:r>
            <a:r>
              <a:rPr lang="en-GB" sz="1600" baseline="30000" dirty="0">
                <a:solidFill>
                  <a:srgbClr val="000000"/>
                </a:solidFill>
              </a:rPr>
              <a:t>nd</a:t>
            </a:r>
            <a:r>
              <a:rPr lang="en-GB" sz="1600" dirty="0">
                <a:solidFill>
                  <a:srgbClr val="000000"/>
                </a:solidFill>
              </a:rPr>
              <a:t> degree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4119" y="6342976"/>
            <a:ext cx="3076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</a:rPr>
              <a:t>HPLC:</a:t>
            </a:r>
            <a:r>
              <a:rPr lang="en-GB" sz="1600" dirty="0">
                <a:solidFill>
                  <a:srgbClr val="000000"/>
                </a:solidFill>
              </a:rPr>
              <a:t> log(</a:t>
            </a:r>
            <a:r>
              <a:rPr lang="en-GB" sz="1600" i="1" dirty="0">
                <a:solidFill>
                  <a:srgbClr val="000000"/>
                </a:solidFill>
              </a:rPr>
              <a:t>k) = Log(k</a:t>
            </a:r>
            <a:r>
              <a:rPr lang="en-GB" sz="1600" i="1" baseline="-25000" dirty="0">
                <a:solidFill>
                  <a:srgbClr val="000000"/>
                </a:solidFill>
              </a:rPr>
              <a:t>w</a:t>
            </a:r>
            <a:r>
              <a:rPr lang="en-GB" sz="1600" dirty="0">
                <a:solidFill>
                  <a:srgbClr val="000000"/>
                </a:solidFill>
              </a:rPr>
              <a:t>)-</a:t>
            </a:r>
            <a:r>
              <a:rPr lang="en-GB" sz="1600" i="1" dirty="0">
                <a:solidFill>
                  <a:srgbClr val="000000"/>
                </a:solidFill>
              </a:rPr>
              <a:t>S</a:t>
            </a:r>
            <a:r>
              <a:rPr lang="en-GB" sz="1600" i="1" dirty="0">
                <a:solidFill>
                  <a:srgbClr val="000000"/>
                </a:solidFill>
                <a:sym typeface="Symbol" panose="05050102010706020507" pitchFamily="18" charset="2"/>
              </a:rPr>
              <a:t></a:t>
            </a:r>
            <a:r>
              <a:rPr lang="el-GR" sz="1600" i="1" dirty="0">
                <a:solidFill>
                  <a:srgbClr val="000000"/>
                </a:solidFill>
                <a:latin typeface="Bahnschrift SemiCondensed" panose="020B0502040204020203" pitchFamily="34" charset="0"/>
                <a:cs typeface="Calibri" panose="020F0502020204030204" pitchFamily="34" charset="0"/>
                <a:sym typeface="Symbol" panose="05050102010706020507" pitchFamily="18" charset="2"/>
              </a:rPr>
              <a:t>φ</a:t>
            </a:r>
            <a:endParaRPr lang="en-GB" sz="1600" i="1" dirty="0">
              <a:solidFill>
                <a:srgbClr val="000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6342976"/>
            <a:ext cx="3212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</a:rPr>
              <a:t>GC: </a:t>
            </a:r>
            <a:r>
              <a:rPr lang="en-GB" sz="1600" dirty="0">
                <a:solidFill>
                  <a:srgbClr val="000000"/>
                </a:solidFill>
              </a:rPr>
              <a:t>log(</a:t>
            </a:r>
            <a:r>
              <a:rPr lang="en-GB" sz="1600" i="1" dirty="0">
                <a:solidFill>
                  <a:srgbClr val="000000"/>
                </a:solidFill>
              </a:rPr>
              <a:t>k) = </a:t>
            </a:r>
            <a:r>
              <a:rPr lang="en-GB" sz="1600" dirty="0">
                <a:solidFill>
                  <a:srgbClr val="000000"/>
                </a:solidFill>
              </a:rPr>
              <a:t>log(</a:t>
            </a:r>
            <a:r>
              <a:rPr lang="en-GB" sz="1600" i="1" dirty="0">
                <a:solidFill>
                  <a:srgbClr val="000000"/>
                </a:solidFill>
              </a:rPr>
              <a:t>k</a:t>
            </a:r>
            <a:r>
              <a:rPr lang="en-GB" sz="1600" i="1" baseline="-25000" dirty="0">
                <a:solidFill>
                  <a:srgbClr val="000000"/>
                </a:solidFill>
              </a:rPr>
              <a:t>T0</a:t>
            </a:r>
            <a:r>
              <a:rPr lang="en-GB" sz="1600" dirty="0">
                <a:solidFill>
                  <a:srgbClr val="000000"/>
                </a:solidFill>
              </a:rPr>
              <a:t>)-</a:t>
            </a:r>
            <a:r>
              <a:rPr lang="en-GB" sz="1600" i="1" dirty="0" err="1">
                <a:solidFill>
                  <a:srgbClr val="000000"/>
                </a:solidFill>
              </a:rPr>
              <a:t>Slope</a:t>
            </a:r>
            <a:r>
              <a:rPr lang="en-GB" sz="1600" i="1" dirty="0" err="1">
                <a:solidFill>
                  <a:srgbClr val="000000"/>
                </a:solidFill>
                <a:sym typeface="Symbol" panose="05050102010706020507" pitchFamily="18" charset="2"/>
              </a:rPr>
              <a:t>T</a:t>
            </a:r>
            <a:endParaRPr lang="en-GB" sz="1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568" y="5013176"/>
            <a:ext cx="7920880" cy="8640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Stationary phase support – often  (SiO</a:t>
            </a:r>
            <a:r>
              <a:rPr lang="en-GB" baseline="-25000" dirty="0"/>
              <a:t>2</a:t>
            </a:r>
            <a:r>
              <a:rPr lang="en-GB" dirty="0"/>
              <a:t>)</a:t>
            </a:r>
            <a:r>
              <a:rPr lang="en-GB" baseline="-25000" dirty="0"/>
              <a:t>n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1979712" y="4365104"/>
            <a:ext cx="1368152" cy="64807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Processes in chromatography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err="1"/>
              <a:t>Analytical</a:t>
            </a:r>
            <a:r>
              <a:rPr lang="da-DK" dirty="0"/>
              <a:t> </a:t>
            </a:r>
            <a:r>
              <a:rPr lang="da-DK" dirty="0" err="1"/>
              <a:t>Chemistry</a:t>
            </a:r>
            <a:r>
              <a:rPr lang="da-DK" dirty="0"/>
              <a:t>, PLEN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3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>
            <a:off x="683568" y="3429000"/>
            <a:ext cx="7992888" cy="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43608" y="2276872"/>
            <a:ext cx="576064" cy="21602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043608" y="4725144"/>
            <a:ext cx="576064" cy="21602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03648" y="2708920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59632" y="2708920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3568" y="1052736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Ad</a:t>
            </a:r>
            <a:r>
              <a:rPr lang="en-GB" sz="1600" dirty="0">
                <a:solidFill>
                  <a:srgbClr val="000000"/>
                </a:solidFill>
              </a:rPr>
              <a:t>sorption</a:t>
            </a:r>
          </a:p>
          <a:p>
            <a:pPr algn="ctr"/>
            <a:r>
              <a:rPr lang="en-GB" sz="1600" dirty="0">
                <a:solidFill>
                  <a:srgbClr val="000000"/>
                </a:solidFill>
              </a:rPr>
              <a:t>on solid</a:t>
            </a:r>
          </a:p>
          <a:p>
            <a:pPr algn="ctr"/>
            <a:r>
              <a:rPr lang="en-GB" sz="1600" dirty="0">
                <a:solidFill>
                  <a:srgbClr val="000000"/>
                </a:solidFill>
              </a:rPr>
              <a:t>GSC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341952" y="2276872"/>
            <a:ext cx="576064" cy="21602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2341952" y="4653136"/>
            <a:ext cx="576064" cy="21602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701992" y="2708920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557976" y="2708920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81912" y="1044025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Ab</a:t>
            </a:r>
            <a:r>
              <a:rPr lang="en-GB" sz="1600" dirty="0">
                <a:solidFill>
                  <a:srgbClr val="000000"/>
                </a:solidFill>
              </a:rPr>
              <a:t>sorption</a:t>
            </a:r>
          </a:p>
          <a:p>
            <a:pPr algn="ctr"/>
            <a:r>
              <a:rPr lang="en-GB" sz="1600" dirty="0">
                <a:solidFill>
                  <a:srgbClr val="000000"/>
                </a:solidFill>
              </a:rPr>
              <a:t>in liquid</a:t>
            </a:r>
          </a:p>
          <a:p>
            <a:pPr algn="ctr"/>
            <a:r>
              <a:rPr lang="en-GB" sz="1600" dirty="0">
                <a:solidFill>
                  <a:srgbClr val="000000"/>
                </a:solidFill>
              </a:rPr>
              <a:t>GLC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331640" y="6093296"/>
            <a:ext cx="6035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</a:rPr>
              <a:t>Adsorption</a:t>
            </a:r>
            <a:r>
              <a:rPr lang="en-GB" sz="1600" dirty="0">
                <a:solidFill>
                  <a:srgbClr val="000000"/>
                </a:solidFill>
              </a:rPr>
              <a:t> or </a:t>
            </a:r>
            <a:r>
              <a:rPr lang="en-GB" sz="1600" dirty="0">
                <a:solidFill>
                  <a:srgbClr val="0000FF"/>
                </a:solidFill>
              </a:rPr>
              <a:t>Absorption </a:t>
            </a:r>
            <a:r>
              <a:rPr lang="en-GB" sz="1600" dirty="0">
                <a:solidFill>
                  <a:srgbClr val="000000"/>
                </a:solidFill>
              </a:rPr>
              <a:t>(</a:t>
            </a:r>
            <a:r>
              <a:rPr lang="en-GB" sz="1600" i="1" dirty="0">
                <a:solidFill>
                  <a:srgbClr val="0000FF"/>
                </a:solidFill>
              </a:rPr>
              <a:t>Partition</a:t>
            </a:r>
            <a:r>
              <a:rPr lang="en-GB" sz="1600" dirty="0">
                <a:solidFill>
                  <a:srgbClr val="000000"/>
                </a:solidFill>
              </a:rPr>
              <a:t>) or </a:t>
            </a:r>
            <a:r>
              <a:rPr lang="en-GB" sz="1600" i="1" dirty="0">
                <a:solidFill>
                  <a:srgbClr val="000000"/>
                </a:solidFill>
              </a:rPr>
              <a:t>a mixture of both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3347119" y="1052736"/>
            <a:ext cx="1667444" cy="3960440"/>
            <a:chOff x="3347119" y="1052736"/>
            <a:chExt cx="1667444" cy="3960440"/>
          </a:xfrm>
        </p:grpSpPr>
        <p:sp>
          <p:nvSpPr>
            <p:cNvPr id="66" name="Rectangle 65"/>
            <p:cNvSpPr/>
            <p:nvPr/>
          </p:nvSpPr>
          <p:spPr>
            <a:xfrm>
              <a:off x="3573659" y="2060848"/>
              <a:ext cx="1368152" cy="295232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935899" y="2276872"/>
              <a:ext cx="576064" cy="21602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4295939" y="2708920"/>
              <a:ext cx="0" cy="1872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151923" y="2708920"/>
              <a:ext cx="0" cy="1872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347119" y="1052736"/>
              <a:ext cx="1667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FF0000"/>
                  </a:solidFill>
                </a:rPr>
                <a:t>Ad</a:t>
              </a:r>
              <a:r>
                <a:rPr lang="en-GB" sz="1600" dirty="0">
                  <a:solidFill>
                    <a:srgbClr val="000000"/>
                  </a:solidFill>
                </a:rPr>
                <a:t>sorption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</a:rPr>
                <a:t>on solid phase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</a:rPr>
                <a:t>NP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563888" y="4941168"/>
              <a:ext cx="1368152" cy="7200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995936" y="4797152"/>
              <a:ext cx="576064" cy="21602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1979712" y="4941168"/>
            <a:ext cx="1368152" cy="7200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8" name="Group 107"/>
          <p:cNvGrpSpPr/>
          <p:nvPr/>
        </p:nvGrpSpPr>
        <p:grpSpPr>
          <a:xfrm>
            <a:off x="5126520" y="1052736"/>
            <a:ext cx="1689501" cy="3960440"/>
            <a:chOff x="5126520" y="1052736"/>
            <a:chExt cx="1689501" cy="3960440"/>
          </a:xfrm>
        </p:grpSpPr>
        <p:sp>
          <p:nvSpPr>
            <p:cNvPr id="96" name="Rectangle 95"/>
            <p:cNvSpPr/>
            <p:nvPr/>
          </p:nvSpPr>
          <p:spPr>
            <a:xfrm>
              <a:off x="5364088" y="2060848"/>
              <a:ext cx="1368152" cy="295232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5724128" y="4221088"/>
              <a:ext cx="576064" cy="21602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5726328" y="2276872"/>
              <a:ext cx="576064" cy="21602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126520" y="1052736"/>
              <a:ext cx="16895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70C0"/>
                  </a:solidFill>
                </a:rPr>
                <a:t>Ab</a:t>
              </a:r>
              <a:r>
                <a:rPr lang="en-GB" sz="1600" dirty="0">
                  <a:solidFill>
                    <a:srgbClr val="000000"/>
                  </a:solidFill>
                </a:rPr>
                <a:t>sorption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</a:rPr>
                <a:t>in ‘liquid layer’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</a:rPr>
                <a:t>HILIC</a:t>
              </a: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5580112" y="4391588"/>
              <a:ext cx="273174" cy="621588"/>
              <a:chOff x="5940152" y="2178194"/>
              <a:chExt cx="273174" cy="621588"/>
            </a:xfrm>
          </p:grpSpPr>
          <p:sp>
            <p:nvSpPr>
              <p:cNvPr id="74" name="Freeform 73"/>
              <p:cNvSpPr>
                <a:spLocks noChangeAspect="1"/>
              </p:cNvSpPr>
              <p:nvPr/>
            </p:nvSpPr>
            <p:spPr>
              <a:xfrm>
                <a:off x="6012160" y="2250295"/>
                <a:ext cx="93980" cy="549487"/>
              </a:xfrm>
              <a:custGeom>
                <a:avLst/>
                <a:gdLst>
                  <a:gd name="connsiteX0" fmla="*/ 33867 w 939800"/>
                  <a:gd name="connsiteY0" fmla="*/ 0 h 5494867"/>
                  <a:gd name="connsiteX1" fmla="*/ 931333 w 939800"/>
                  <a:gd name="connsiteY1" fmla="*/ 905934 h 5494867"/>
                  <a:gd name="connsiteX2" fmla="*/ 16933 w 939800"/>
                  <a:gd name="connsiteY2" fmla="*/ 1837267 h 5494867"/>
                  <a:gd name="connsiteX3" fmla="*/ 939800 w 939800"/>
                  <a:gd name="connsiteY3" fmla="*/ 2751667 h 5494867"/>
                  <a:gd name="connsiteX4" fmla="*/ 16933 w 939800"/>
                  <a:gd name="connsiteY4" fmla="*/ 3657600 h 5494867"/>
                  <a:gd name="connsiteX5" fmla="*/ 939800 w 939800"/>
                  <a:gd name="connsiteY5" fmla="*/ 4572000 h 5494867"/>
                  <a:gd name="connsiteX6" fmla="*/ 25400 w 939800"/>
                  <a:gd name="connsiteY6" fmla="*/ 5494867 h 5494867"/>
                  <a:gd name="connsiteX7" fmla="*/ 0 w 939800"/>
                  <a:gd name="connsiteY7" fmla="*/ 5477934 h 5494867"/>
                  <a:gd name="connsiteX8" fmla="*/ 0 w 939800"/>
                  <a:gd name="connsiteY8" fmla="*/ 5477934 h 549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9800" h="5494867">
                    <a:moveTo>
                      <a:pt x="33867" y="0"/>
                    </a:moveTo>
                    <a:lnTo>
                      <a:pt x="931333" y="905934"/>
                    </a:lnTo>
                    <a:lnTo>
                      <a:pt x="16933" y="1837267"/>
                    </a:lnTo>
                    <a:lnTo>
                      <a:pt x="939800" y="2751667"/>
                    </a:lnTo>
                    <a:lnTo>
                      <a:pt x="16933" y="3657600"/>
                    </a:lnTo>
                    <a:lnTo>
                      <a:pt x="939800" y="4572000"/>
                    </a:lnTo>
                    <a:lnTo>
                      <a:pt x="25400" y="5494867"/>
                    </a:lnTo>
                    <a:lnTo>
                      <a:pt x="0" y="5477934"/>
                    </a:lnTo>
                    <a:lnTo>
                      <a:pt x="0" y="5477934"/>
                    </a:ln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940152" y="2178194"/>
                <a:ext cx="144016" cy="144016"/>
              </a:xfrm>
              <a:prstGeom prst="ellipse">
                <a:avLst/>
              </a:prstGeom>
              <a:solidFill>
                <a:srgbClr val="0099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069310" y="2450986"/>
                <a:ext cx="144016" cy="144016"/>
              </a:xfrm>
              <a:prstGeom prst="ellipse">
                <a:avLst/>
              </a:prstGeom>
              <a:solidFill>
                <a:srgbClr val="0099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5810994" y="4391588"/>
              <a:ext cx="273174" cy="621588"/>
              <a:chOff x="5940152" y="2178194"/>
              <a:chExt cx="273174" cy="621588"/>
            </a:xfrm>
          </p:grpSpPr>
          <p:sp>
            <p:nvSpPr>
              <p:cNvPr id="85" name="Freeform 84"/>
              <p:cNvSpPr>
                <a:spLocks noChangeAspect="1"/>
              </p:cNvSpPr>
              <p:nvPr/>
            </p:nvSpPr>
            <p:spPr>
              <a:xfrm>
                <a:off x="6012160" y="2250295"/>
                <a:ext cx="93980" cy="549487"/>
              </a:xfrm>
              <a:custGeom>
                <a:avLst/>
                <a:gdLst>
                  <a:gd name="connsiteX0" fmla="*/ 33867 w 939800"/>
                  <a:gd name="connsiteY0" fmla="*/ 0 h 5494867"/>
                  <a:gd name="connsiteX1" fmla="*/ 931333 w 939800"/>
                  <a:gd name="connsiteY1" fmla="*/ 905934 h 5494867"/>
                  <a:gd name="connsiteX2" fmla="*/ 16933 w 939800"/>
                  <a:gd name="connsiteY2" fmla="*/ 1837267 h 5494867"/>
                  <a:gd name="connsiteX3" fmla="*/ 939800 w 939800"/>
                  <a:gd name="connsiteY3" fmla="*/ 2751667 h 5494867"/>
                  <a:gd name="connsiteX4" fmla="*/ 16933 w 939800"/>
                  <a:gd name="connsiteY4" fmla="*/ 3657600 h 5494867"/>
                  <a:gd name="connsiteX5" fmla="*/ 939800 w 939800"/>
                  <a:gd name="connsiteY5" fmla="*/ 4572000 h 5494867"/>
                  <a:gd name="connsiteX6" fmla="*/ 25400 w 939800"/>
                  <a:gd name="connsiteY6" fmla="*/ 5494867 h 5494867"/>
                  <a:gd name="connsiteX7" fmla="*/ 0 w 939800"/>
                  <a:gd name="connsiteY7" fmla="*/ 5477934 h 5494867"/>
                  <a:gd name="connsiteX8" fmla="*/ 0 w 939800"/>
                  <a:gd name="connsiteY8" fmla="*/ 5477934 h 549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9800" h="5494867">
                    <a:moveTo>
                      <a:pt x="33867" y="0"/>
                    </a:moveTo>
                    <a:lnTo>
                      <a:pt x="931333" y="905934"/>
                    </a:lnTo>
                    <a:lnTo>
                      <a:pt x="16933" y="1837267"/>
                    </a:lnTo>
                    <a:lnTo>
                      <a:pt x="939800" y="2751667"/>
                    </a:lnTo>
                    <a:lnTo>
                      <a:pt x="16933" y="3657600"/>
                    </a:lnTo>
                    <a:lnTo>
                      <a:pt x="939800" y="4572000"/>
                    </a:lnTo>
                    <a:lnTo>
                      <a:pt x="25400" y="5494867"/>
                    </a:lnTo>
                    <a:lnTo>
                      <a:pt x="0" y="5477934"/>
                    </a:lnTo>
                    <a:lnTo>
                      <a:pt x="0" y="5477934"/>
                    </a:ln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940152" y="2178194"/>
                <a:ext cx="144016" cy="144016"/>
              </a:xfrm>
              <a:prstGeom prst="ellipse">
                <a:avLst/>
              </a:prstGeom>
              <a:solidFill>
                <a:srgbClr val="0099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069310" y="2450986"/>
                <a:ext cx="144016" cy="144016"/>
              </a:xfrm>
              <a:prstGeom prst="ellipse">
                <a:avLst/>
              </a:prstGeom>
              <a:solidFill>
                <a:srgbClr val="0099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6012160" y="4391588"/>
              <a:ext cx="273174" cy="621588"/>
              <a:chOff x="5940152" y="2178194"/>
              <a:chExt cx="273174" cy="621588"/>
            </a:xfrm>
          </p:grpSpPr>
          <p:sp>
            <p:nvSpPr>
              <p:cNvPr id="89" name="Freeform 88"/>
              <p:cNvSpPr>
                <a:spLocks noChangeAspect="1"/>
              </p:cNvSpPr>
              <p:nvPr/>
            </p:nvSpPr>
            <p:spPr>
              <a:xfrm>
                <a:off x="6012160" y="2250295"/>
                <a:ext cx="93980" cy="549487"/>
              </a:xfrm>
              <a:custGeom>
                <a:avLst/>
                <a:gdLst>
                  <a:gd name="connsiteX0" fmla="*/ 33867 w 939800"/>
                  <a:gd name="connsiteY0" fmla="*/ 0 h 5494867"/>
                  <a:gd name="connsiteX1" fmla="*/ 931333 w 939800"/>
                  <a:gd name="connsiteY1" fmla="*/ 905934 h 5494867"/>
                  <a:gd name="connsiteX2" fmla="*/ 16933 w 939800"/>
                  <a:gd name="connsiteY2" fmla="*/ 1837267 h 5494867"/>
                  <a:gd name="connsiteX3" fmla="*/ 939800 w 939800"/>
                  <a:gd name="connsiteY3" fmla="*/ 2751667 h 5494867"/>
                  <a:gd name="connsiteX4" fmla="*/ 16933 w 939800"/>
                  <a:gd name="connsiteY4" fmla="*/ 3657600 h 5494867"/>
                  <a:gd name="connsiteX5" fmla="*/ 939800 w 939800"/>
                  <a:gd name="connsiteY5" fmla="*/ 4572000 h 5494867"/>
                  <a:gd name="connsiteX6" fmla="*/ 25400 w 939800"/>
                  <a:gd name="connsiteY6" fmla="*/ 5494867 h 5494867"/>
                  <a:gd name="connsiteX7" fmla="*/ 0 w 939800"/>
                  <a:gd name="connsiteY7" fmla="*/ 5477934 h 5494867"/>
                  <a:gd name="connsiteX8" fmla="*/ 0 w 939800"/>
                  <a:gd name="connsiteY8" fmla="*/ 5477934 h 549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9800" h="5494867">
                    <a:moveTo>
                      <a:pt x="33867" y="0"/>
                    </a:moveTo>
                    <a:lnTo>
                      <a:pt x="931333" y="905934"/>
                    </a:lnTo>
                    <a:lnTo>
                      <a:pt x="16933" y="1837267"/>
                    </a:lnTo>
                    <a:lnTo>
                      <a:pt x="939800" y="2751667"/>
                    </a:lnTo>
                    <a:lnTo>
                      <a:pt x="16933" y="3657600"/>
                    </a:lnTo>
                    <a:lnTo>
                      <a:pt x="939800" y="4572000"/>
                    </a:lnTo>
                    <a:lnTo>
                      <a:pt x="25400" y="5494867"/>
                    </a:lnTo>
                    <a:lnTo>
                      <a:pt x="0" y="5477934"/>
                    </a:lnTo>
                    <a:lnTo>
                      <a:pt x="0" y="5477934"/>
                    </a:ln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940152" y="2178194"/>
                <a:ext cx="144016" cy="144016"/>
              </a:xfrm>
              <a:prstGeom prst="ellipse">
                <a:avLst/>
              </a:prstGeom>
              <a:solidFill>
                <a:srgbClr val="0099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6069310" y="2450986"/>
                <a:ext cx="144016" cy="144016"/>
              </a:xfrm>
              <a:prstGeom prst="ellipse">
                <a:avLst/>
              </a:prstGeom>
              <a:solidFill>
                <a:srgbClr val="0099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6243042" y="4391588"/>
              <a:ext cx="273174" cy="621588"/>
              <a:chOff x="5940152" y="2178194"/>
              <a:chExt cx="273174" cy="621588"/>
            </a:xfrm>
          </p:grpSpPr>
          <p:sp>
            <p:nvSpPr>
              <p:cNvPr id="93" name="Freeform 92"/>
              <p:cNvSpPr>
                <a:spLocks noChangeAspect="1"/>
              </p:cNvSpPr>
              <p:nvPr/>
            </p:nvSpPr>
            <p:spPr>
              <a:xfrm>
                <a:off x="6012160" y="2250295"/>
                <a:ext cx="93980" cy="549487"/>
              </a:xfrm>
              <a:custGeom>
                <a:avLst/>
                <a:gdLst>
                  <a:gd name="connsiteX0" fmla="*/ 33867 w 939800"/>
                  <a:gd name="connsiteY0" fmla="*/ 0 h 5494867"/>
                  <a:gd name="connsiteX1" fmla="*/ 931333 w 939800"/>
                  <a:gd name="connsiteY1" fmla="*/ 905934 h 5494867"/>
                  <a:gd name="connsiteX2" fmla="*/ 16933 w 939800"/>
                  <a:gd name="connsiteY2" fmla="*/ 1837267 h 5494867"/>
                  <a:gd name="connsiteX3" fmla="*/ 939800 w 939800"/>
                  <a:gd name="connsiteY3" fmla="*/ 2751667 h 5494867"/>
                  <a:gd name="connsiteX4" fmla="*/ 16933 w 939800"/>
                  <a:gd name="connsiteY4" fmla="*/ 3657600 h 5494867"/>
                  <a:gd name="connsiteX5" fmla="*/ 939800 w 939800"/>
                  <a:gd name="connsiteY5" fmla="*/ 4572000 h 5494867"/>
                  <a:gd name="connsiteX6" fmla="*/ 25400 w 939800"/>
                  <a:gd name="connsiteY6" fmla="*/ 5494867 h 5494867"/>
                  <a:gd name="connsiteX7" fmla="*/ 0 w 939800"/>
                  <a:gd name="connsiteY7" fmla="*/ 5477934 h 5494867"/>
                  <a:gd name="connsiteX8" fmla="*/ 0 w 939800"/>
                  <a:gd name="connsiteY8" fmla="*/ 5477934 h 549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9800" h="5494867">
                    <a:moveTo>
                      <a:pt x="33867" y="0"/>
                    </a:moveTo>
                    <a:lnTo>
                      <a:pt x="931333" y="905934"/>
                    </a:lnTo>
                    <a:lnTo>
                      <a:pt x="16933" y="1837267"/>
                    </a:lnTo>
                    <a:lnTo>
                      <a:pt x="939800" y="2751667"/>
                    </a:lnTo>
                    <a:lnTo>
                      <a:pt x="16933" y="3657600"/>
                    </a:lnTo>
                    <a:lnTo>
                      <a:pt x="939800" y="4572000"/>
                    </a:lnTo>
                    <a:lnTo>
                      <a:pt x="25400" y="5494867"/>
                    </a:lnTo>
                    <a:lnTo>
                      <a:pt x="0" y="5477934"/>
                    </a:lnTo>
                    <a:lnTo>
                      <a:pt x="0" y="5477934"/>
                    </a:ln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940152" y="2178194"/>
                <a:ext cx="144016" cy="144016"/>
              </a:xfrm>
              <a:prstGeom prst="ellipse">
                <a:avLst/>
              </a:prstGeom>
              <a:solidFill>
                <a:srgbClr val="0099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6069310" y="2450986"/>
                <a:ext cx="144016" cy="144016"/>
              </a:xfrm>
              <a:prstGeom prst="ellipse">
                <a:avLst/>
              </a:prstGeom>
              <a:solidFill>
                <a:srgbClr val="0099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98" name="Straight Arrow Connector 97"/>
            <p:cNvCxnSpPr/>
            <p:nvPr/>
          </p:nvCxnSpPr>
          <p:spPr>
            <a:xfrm>
              <a:off x="6086368" y="2708920"/>
              <a:ext cx="0" cy="1872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5942352" y="2708920"/>
              <a:ext cx="0" cy="1872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5364088" y="4941168"/>
              <a:ext cx="1368152" cy="7200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882668" y="1052736"/>
            <a:ext cx="1628972" cy="3979294"/>
            <a:chOff x="6882668" y="1052736"/>
            <a:chExt cx="1628972" cy="3979294"/>
          </a:xfrm>
        </p:grpSpPr>
        <p:sp>
          <p:nvSpPr>
            <p:cNvPr id="67" name="Rectangle 66"/>
            <p:cNvSpPr/>
            <p:nvPr/>
          </p:nvSpPr>
          <p:spPr>
            <a:xfrm>
              <a:off x="7032461" y="2060848"/>
              <a:ext cx="1368152" cy="295232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394701" y="2276872"/>
              <a:ext cx="576064" cy="21602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 rot="16200000">
              <a:off x="7416315" y="4329101"/>
              <a:ext cx="576064" cy="21602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7754741" y="2708920"/>
              <a:ext cx="0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7610725" y="2708920"/>
              <a:ext cx="0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882668" y="1052736"/>
              <a:ext cx="16289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70C0"/>
                  </a:solidFill>
                </a:rPr>
                <a:t>Ab</a:t>
              </a:r>
              <a:r>
                <a:rPr lang="en-GB" sz="1600" dirty="0">
                  <a:solidFill>
                    <a:srgbClr val="000000"/>
                  </a:solidFill>
                </a:rPr>
                <a:t>sorption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</a:rPr>
                <a:t>bonded phase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</a:rPr>
                <a:t>RP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7464509" y="3933056"/>
              <a:ext cx="93980" cy="1098974"/>
              <a:chOff x="251520" y="719273"/>
              <a:chExt cx="93980" cy="1098974"/>
            </a:xfrm>
          </p:grpSpPr>
          <p:sp>
            <p:nvSpPr>
              <p:cNvPr id="48" name="Freeform 47"/>
              <p:cNvSpPr>
                <a:spLocks noChangeAspect="1"/>
              </p:cNvSpPr>
              <p:nvPr/>
            </p:nvSpPr>
            <p:spPr>
              <a:xfrm>
                <a:off x="251520" y="719273"/>
                <a:ext cx="93980" cy="549487"/>
              </a:xfrm>
              <a:custGeom>
                <a:avLst/>
                <a:gdLst>
                  <a:gd name="connsiteX0" fmla="*/ 33867 w 939800"/>
                  <a:gd name="connsiteY0" fmla="*/ 0 h 5494867"/>
                  <a:gd name="connsiteX1" fmla="*/ 931333 w 939800"/>
                  <a:gd name="connsiteY1" fmla="*/ 905934 h 5494867"/>
                  <a:gd name="connsiteX2" fmla="*/ 16933 w 939800"/>
                  <a:gd name="connsiteY2" fmla="*/ 1837267 h 5494867"/>
                  <a:gd name="connsiteX3" fmla="*/ 939800 w 939800"/>
                  <a:gd name="connsiteY3" fmla="*/ 2751667 h 5494867"/>
                  <a:gd name="connsiteX4" fmla="*/ 16933 w 939800"/>
                  <a:gd name="connsiteY4" fmla="*/ 3657600 h 5494867"/>
                  <a:gd name="connsiteX5" fmla="*/ 939800 w 939800"/>
                  <a:gd name="connsiteY5" fmla="*/ 4572000 h 5494867"/>
                  <a:gd name="connsiteX6" fmla="*/ 25400 w 939800"/>
                  <a:gd name="connsiteY6" fmla="*/ 5494867 h 5494867"/>
                  <a:gd name="connsiteX7" fmla="*/ 0 w 939800"/>
                  <a:gd name="connsiteY7" fmla="*/ 5477934 h 5494867"/>
                  <a:gd name="connsiteX8" fmla="*/ 0 w 939800"/>
                  <a:gd name="connsiteY8" fmla="*/ 5477934 h 549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9800" h="5494867">
                    <a:moveTo>
                      <a:pt x="33867" y="0"/>
                    </a:moveTo>
                    <a:lnTo>
                      <a:pt x="931333" y="905934"/>
                    </a:lnTo>
                    <a:lnTo>
                      <a:pt x="16933" y="1837267"/>
                    </a:lnTo>
                    <a:lnTo>
                      <a:pt x="939800" y="2751667"/>
                    </a:lnTo>
                    <a:lnTo>
                      <a:pt x="16933" y="3657600"/>
                    </a:lnTo>
                    <a:lnTo>
                      <a:pt x="939800" y="4572000"/>
                    </a:lnTo>
                    <a:lnTo>
                      <a:pt x="25400" y="5494867"/>
                    </a:lnTo>
                    <a:lnTo>
                      <a:pt x="0" y="5477934"/>
                    </a:lnTo>
                    <a:lnTo>
                      <a:pt x="0" y="5477934"/>
                    </a:ln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reeform 48"/>
              <p:cNvSpPr>
                <a:spLocks noChangeAspect="1"/>
              </p:cNvSpPr>
              <p:nvPr/>
            </p:nvSpPr>
            <p:spPr>
              <a:xfrm>
                <a:off x="251520" y="1268760"/>
                <a:ext cx="93980" cy="549487"/>
              </a:xfrm>
              <a:custGeom>
                <a:avLst/>
                <a:gdLst>
                  <a:gd name="connsiteX0" fmla="*/ 33867 w 939800"/>
                  <a:gd name="connsiteY0" fmla="*/ 0 h 5494867"/>
                  <a:gd name="connsiteX1" fmla="*/ 931333 w 939800"/>
                  <a:gd name="connsiteY1" fmla="*/ 905934 h 5494867"/>
                  <a:gd name="connsiteX2" fmla="*/ 16933 w 939800"/>
                  <a:gd name="connsiteY2" fmla="*/ 1837267 h 5494867"/>
                  <a:gd name="connsiteX3" fmla="*/ 939800 w 939800"/>
                  <a:gd name="connsiteY3" fmla="*/ 2751667 h 5494867"/>
                  <a:gd name="connsiteX4" fmla="*/ 16933 w 939800"/>
                  <a:gd name="connsiteY4" fmla="*/ 3657600 h 5494867"/>
                  <a:gd name="connsiteX5" fmla="*/ 939800 w 939800"/>
                  <a:gd name="connsiteY5" fmla="*/ 4572000 h 5494867"/>
                  <a:gd name="connsiteX6" fmla="*/ 25400 w 939800"/>
                  <a:gd name="connsiteY6" fmla="*/ 5494867 h 5494867"/>
                  <a:gd name="connsiteX7" fmla="*/ 0 w 939800"/>
                  <a:gd name="connsiteY7" fmla="*/ 5477934 h 5494867"/>
                  <a:gd name="connsiteX8" fmla="*/ 0 w 939800"/>
                  <a:gd name="connsiteY8" fmla="*/ 5477934 h 549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9800" h="5494867">
                    <a:moveTo>
                      <a:pt x="33867" y="0"/>
                    </a:moveTo>
                    <a:lnTo>
                      <a:pt x="931333" y="905934"/>
                    </a:lnTo>
                    <a:lnTo>
                      <a:pt x="16933" y="1837267"/>
                    </a:lnTo>
                    <a:lnTo>
                      <a:pt x="939800" y="2751667"/>
                    </a:lnTo>
                    <a:lnTo>
                      <a:pt x="16933" y="3657600"/>
                    </a:lnTo>
                    <a:lnTo>
                      <a:pt x="939800" y="4572000"/>
                    </a:lnTo>
                    <a:lnTo>
                      <a:pt x="25400" y="5494867"/>
                    </a:lnTo>
                    <a:lnTo>
                      <a:pt x="0" y="5477934"/>
                    </a:lnTo>
                    <a:lnTo>
                      <a:pt x="0" y="5477934"/>
                    </a:ln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298521" y="3933056"/>
              <a:ext cx="93980" cy="1098974"/>
              <a:chOff x="251520" y="719273"/>
              <a:chExt cx="93980" cy="1098974"/>
            </a:xfrm>
          </p:grpSpPr>
          <p:sp>
            <p:nvSpPr>
              <p:cNvPr id="52" name="Freeform 51"/>
              <p:cNvSpPr>
                <a:spLocks noChangeAspect="1"/>
              </p:cNvSpPr>
              <p:nvPr/>
            </p:nvSpPr>
            <p:spPr>
              <a:xfrm>
                <a:off x="251520" y="719273"/>
                <a:ext cx="93980" cy="549487"/>
              </a:xfrm>
              <a:custGeom>
                <a:avLst/>
                <a:gdLst>
                  <a:gd name="connsiteX0" fmla="*/ 33867 w 939800"/>
                  <a:gd name="connsiteY0" fmla="*/ 0 h 5494867"/>
                  <a:gd name="connsiteX1" fmla="*/ 931333 w 939800"/>
                  <a:gd name="connsiteY1" fmla="*/ 905934 h 5494867"/>
                  <a:gd name="connsiteX2" fmla="*/ 16933 w 939800"/>
                  <a:gd name="connsiteY2" fmla="*/ 1837267 h 5494867"/>
                  <a:gd name="connsiteX3" fmla="*/ 939800 w 939800"/>
                  <a:gd name="connsiteY3" fmla="*/ 2751667 h 5494867"/>
                  <a:gd name="connsiteX4" fmla="*/ 16933 w 939800"/>
                  <a:gd name="connsiteY4" fmla="*/ 3657600 h 5494867"/>
                  <a:gd name="connsiteX5" fmla="*/ 939800 w 939800"/>
                  <a:gd name="connsiteY5" fmla="*/ 4572000 h 5494867"/>
                  <a:gd name="connsiteX6" fmla="*/ 25400 w 939800"/>
                  <a:gd name="connsiteY6" fmla="*/ 5494867 h 5494867"/>
                  <a:gd name="connsiteX7" fmla="*/ 0 w 939800"/>
                  <a:gd name="connsiteY7" fmla="*/ 5477934 h 5494867"/>
                  <a:gd name="connsiteX8" fmla="*/ 0 w 939800"/>
                  <a:gd name="connsiteY8" fmla="*/ 5477934 h 549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9800" h="5494867">
                    <a:moveTo>
                      <a:pt x="33867" y="0"/>
                    </a:moveTo>
                    <a:lnTo>
                      <a:pt x="931333" y="905934"/>
                    </a:lnTo>
                    <a:lnTo>
                      <a:pt x="16933" y="1837267"/>
                    </a:lnTo>
                    <a:lnTo>
                      <a:pt x="939800" y="2751667"/>
                    </a:lnTo>
                    <a:lnTo>
                      <a:pt x="16933" y="3657600"/>
                    </a:lnTo>
                    <a:lnTo>
                      <a:pt x="939800" y="4572000"/>
                    </a:lnTo>
                    <a:lnTo>
                      <a:pt x="25400" y="5494867"/>
                    </a:lnTo>
                    <a:lnTo>
                      <a:pt x="0" y="5477934"/>
                    </a:lnTo>
                    <a:lnTo>
                      <a:pt x="0" y="5477934"/>
                    </a:ln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Freeform 52"/>
              <p:cNvSpPr>
                <a:spLocks noChangeAspect="1"/>
              </p:cNvSpPr>
              <p:nvPr/>
            </p:nvSpPr>
            <p:spPr>
              <a:xfrm>
                <a:off x="251520" y="1268760"/>
                <a:ext cx="93980" cy="549487"/>
              </a:xfrm>
              <a:custGeom>
                <a:avLst/>
                <a:gdLst>
                  <a:gd name="connsiteX0" fmla="*/ 33867 w 939800"/>
                  <a:gd name="connsiteY0" fmla="*/ 0 h 5494867"/>
                  <a:gd name="connsiteX1" fmla="*/ 931333 w 939800"/>
                  <a:gd name="connsiteY1" fmla="*/ 905934 h 5494867"/>
                  <a:gd name="connsiteX2" fmla="*/ 16933 w 939800"/>
                  <a:gd name="connsiteY2" fmla="*/ 1837267 h 5494867"/>
                  <a:gd name="connsiteX3" fmla="*/ 939800 w 939800"/>
                  <a:gd name="connsiteY3" fmla="*/ 2751667 h 5494867"/>
                  <a:gd name="connsiteX4" fmla="*/ 16933 w 939800"/>
                  <a:gd name="connsiteY4" fmla="*/ 3657600 h 5494867"/>
                  <a:gd name="connsiteX5" fmla="*/ 939800 w 939800"/>
                  <a:gd name="connsiteY5" fmla="*/ 4572000 h 5494867"/>
                  <a:gd name="connsiteX6" fmla="*/ 25400 w 939800"/>
                  <a:gd name="connsiteY6" fmla="*/ 5494867 h 5494867"/>
                  <a:gd name="connsiteX7" fmla="*/ 0 w 939800"/>
                  <a:gd name="connsiteY7" fmla="*/ 5477934 h 5494867"/>
                  <a:gd name="connsiteX8" fmla="*/ 0 w 939800"/>
                  <a:gd name="connsiteY8" fmla="*/ 5477934 h 549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9800" h="5494867">
                    <a:moveTo>
                      <a:pt x="33867" y="0"/>
                    </a:moveTo>
                    <a:lnTo>
                      <a:pt x="931333" y="905934"/>
                    </a:lnTo>
                    <a:lnTo>
                      <a:pt x="16933" y="1837267"/>
                    </a:lnTo>
                    <a:lnTo>
                      <a:pt x="939800" y="2751667"/>
                    </a:lnTo>
                    <a:lnTo>
                      <a:pt x="16933" y="3657600"/>
                    </a:lnTo>
                    <a:lnTo>
                      <a:pt x="939800" y="4572000"/>
                    </a:lnTo>
                    <a:lnTo>
                      <a:pt x="25400" y="5494867"/>
                    </a:lnTo>
                    <a:lnTo>
                      <a:pt x="0" y="5477934"/>
                    </a:lnTo>
                    <a:lnTo>
                      <a:pt x="0" y="5477934"/>
                    </a:ln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752541" y="3933056"/>
              <a:ext cx="93980" cy="1098974"/>
              <a:chOff x="251520" y="719273"/>
              <a:chExt cx="93980" cy="1098974"/>
            </a:xfrm>
          </p:grpSpPr>
          <p:sp>
            <p:nvSpPr>
              <p:cNvPr id="55" name="Freeform 54"/>
              <p:cNvSpPr>
                <a:spLocks noChangeAspect="1"/>
              </p:cNvSpPr>
              <p:nvPr/>
            </p:nvSpPr>
            <p:spPr>
              <a:xfrm>
                <a:off x="251520" y="719273"/>
                <a:ext cx="93980" cy="549487"/>
              </a:xfrm>
              <a:custGeom>
                <a:avLst/>
                <a:gdLst>
                  <a:gd name="connsiteX0" fmla="*/ 33867 w 939800"/>
                  <a:gd name="connsiteY0" fmla="*/ 0 h 5494867"/>
                  <a:gd name="connsiteX1" fmla="*/ 931333 w 939800"/>
                  <a:gd name="connsiteY1" fmla="*/ 905934 h 5494867"/>
                  <a:gd name="connsiteX2" fmla="*/ 16933 w 939800"/>
                  <a:gd name="connsiteY2" fmla="*/ 1837267 h 5494867"/>
                  <a:gd name="connsiteX3" fmla="*/ 939800 w 939800"/>
                  <a:gd name="connsiteY3" fmla="*/ 2751667 h 5494867"/>
                  <a:gd name="connsiteX4" fmla="*/ 16933 w 939800"/>
                  <a:gd name="connsiteY4" fmla="*/ 3657600 h 5494867"/>
                  <a:gd name="connsiteX5" fmla="*/ 939800 w 939800"/>
                  <a:gd name="connsiteY5" fmla="*/ 4572000 h 5494867"/>
                  <a:gd name="connsiteX6" fmla="*/ 25400 w 939800"/>
                  <a:gd name="connsiteY6" fmla="*/ 5494867 h 5494867"/>
                  <a:gd name="connsiteX7" fmla="*/ 0 w 939800"/>
                  <a:gd name="connsiteY7" fmla="*/ 5477934 h 5494867"/>
                  <a:gd name="connsiteX8" fmla="*/ 0 w 939800"/>
                  <a:gd name="connsiteY8" fmla="*/ 5477934 h 549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9800" h="5494867">
                    <a:moveTo>
                      <a:pt x="33867" y="0"/>
                    </a:moveTo>
                    <a:lnTo>
                      <a:pt x="931333" y="905934"/>
                    </a:lnTo>
                    <a:lnTo>
                      <a:pt x="16933" y="1837267"/>
                    </a:lnTo>
                    <a:lnTo>
                      <a:pt x="939800" y="2751667"/>
                    </a:lnTo>
                    <a:lnTo>
                      <a:pt x="16933" y="3657600"/>
                    </a:lnTo>
                    <a:lnTo>
                      <a:pt x="939800" y="4572000"/>
                    </a:lnTo>
                    <a:lnTo>
                      <a:pt x="25400" y="5494867"/>
                    </a:lnTo>
                    <a:lnTo>
                      <a:pt x="0" y="5477934"/>
                    </a:lnTo>
                    <a:lnTo>
                      <a:pt x="0" y="5477934"/>
                    </a:ln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 55"/>
              <p:cNvSpPr>
                <a:spLocks noChangeAspect="1"/>
              </p:cNvSpPr>
              <p:nvPr/>
            </p:nvSpPr>
            <p:spPr>
              <a:xfrm>
                <a:off x="251520" y="1268760"/>
                <a:ext cx="93980" cy="549487"/>
              </a:xfrm>
              <a:custGeom>
                <a:avLst/>
                <a:gdLst>
                  <a:gd name="connsiteX0" fmla="*/ 33867 w 939800"/>
                  <a:gd name="connsiteY0" fmla="*/ 0 h 5494867"/>
                  <a:gd name="connsiteX1" fmla="*/ 931333 w 939800"/>
                  <a:gd name="connsiteY1" fmla="*/ 905934 h 5494867"/>
                  <a:gd name="connsiteX2" fmla="*/ 16933 w 939800"/>
                  <a:gd name="connsiteY2" fmla="*/ 1837267 h 5494867"/>
                  <a:gd name="connsiteX3" fmla="*/ 939800 w 939800"/>
                  <a:gd name="connsiteY3" fmla="*/ 2751667 h 5494867"/>
                  <a:gd name="connsiteX4" fmla="*/ 16933 w 939800"/>
                  <a:gd name="connsiteY4" fmla="*/ 3657600 h 5494867"/>
                  <a:gd name="connsiteX5" fmla="*/ 939800 w 939800"/>
                  <a:gd name="connsiteY5" fmla="*/ 4572000 h 5494867"/>
                  <a:gd name="connsiteX6" fmla="*/ 25400 w 939800"/>
                  <a:gd name="connsiteY6" fmla="*/ 5494867 h 5494867"/>
                  <a:gd name="connsiteX7" fmla="*/ 0 w 939800"/>
                  <a:gd name="connsiteY7" fmla="*/ 5477934 h 5494867"/>
                  <a:gd name="connsiteX8" fmla="*/ 0 w 939800"/>
                  <a:gd name="connsiteY8" fmla="*/ 5477934 h 549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9800" h="5494867">
                    <a:moveTo>
                      <a:pt x="33867" y="0"/>
                    </a:moveTo>
                    <a:lnTo>
                      <a:pt x="931333" y="905934"/>
                    </a:lnTo>
                    <a:lnTo>
                      <a:pt x="16933" y="1837267"/>
                    </a:lnTo>
                    <a:lnTo>
                      <a:pt x="939800" y="2751667"/>
                    </a:lnTo>
                    <a:lnTo>
                      <a:pt x="16933" y="3657600"/>
                    </a:lnTo>
                    <a:lnTo>
                      <a:pt x="939800" y="4572000"/>
                    </a:lnTo>
                    <a:lnTo>
                      <a:pt x="25400" y="5494867"/>
                    </a:lnTo>
                    <a:lnTo>
                      <a:pt x="0" y="5477934"/>
                    </a:lnTo>
                    <a:lnTo>
                      <a:pt x="0" y="5477934"/>
                    </a:ln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608525" y="3933057"/>
              <a:ext cx="93980" cy="1098973"/>
              <a:chOff x="251520" y="719274"/>
              <a:chExt cx="93980" cy="1098973"/>
            </a:xfrm>
          </p:grpSpPr>
          <p:sp>
            <p:nvSpPr>
              <p:cNvPr id="58" name="Freeform 57"/>
              <p:cNvSpPr>
                <a:spLocks noChangeAspect="1"/>
              </p:cNvSpPr>
              <p:nvPr/>
            </p:nvSpPr>
            <p:spPr>
              <a:xfrm>
                <a:off x="253720" y="719274"/>
                <a:ext cx="91780" cy="536624"/>
              </a:xfrm>
              <a:custGeom>
                <a:avLst/>
                <a:gdLst>
                  <a:gd name="connsiteX0" fmla="*/ 33867 w 939800"/>
                  <a:gd name="connsiteY0" fmla="*/ 0 h 5494867"/>
                  <a:gd name="connsiteX1" fmla="*/ 931333 w 939800"/>
                  <a:gd name="connsiteY1" fmla="*/ 905934 h 5494867"/>
                  <a:gd name="connsiteX2" fmla="*/ 16933 w 939800"/>
                  <a:gd name="connsiteY2" fmla="*/ 1837267 h 5494867"/>
                  <a:gd name="connsiteX3" fmla="*/ 939800 w 939800"/>
                  <a:gd name="connsiteY3" fmla="*/ 2751667 h 5494867"/>
                  <a:gd name="connsiteX4" fmla="*/ 16933 w 939800"/>
                  <a:gd name="connsiteY4" fmla="*/ 3657600 h 5494867"/>
                  <a:gd name="connsiteX5" fmla="*/ 939800 w 939800"/>
                  <a:gd name="connsiteY5" fmla="*/ 4572000 h 5494867"/>
                  <a:gd name="connsiteX6" fmla="*/ 25400 w 939800"/>
                  <a:gd name="connsiteY6" fmla="*/ 5494867 h 5494867"/>
                  <a:gd name="connsiteX7" fmla="*/ 0 w 939800"/>
                  <a:gd name="connsiteY7" fmla="*/ 5477934 h 5494867"/>
                  <a:gd name="connsiteX8" fmla="*/ 0 w 939800"/>
                  <a:gd name="connsiteY8" fmla="*/ 5477934 h 549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9800" h="5494867">
                    <a:moveTo>
                      <a:pt x="33867" y="0"/>
                    </a:moveTo>
                    <a:lnTo>
                      <a:pt x="931333" y="905934"/>
                    </a:lnTo>
                    <a:lnTo>
                      <a:pt x="16933" y="1837267"/>
                    </a:lnTo>
                    <a:lnTo>
                      <a:pt x="939800" y="2751667"/>
                    </a:lnTo>
                    <a:lnTo>
                      <a:pt x="16933" y="3657600"/>
                    </a:lnTo>
                    <a:lnTo>
                      <a:pt x="939800" y="4572000"/>
                    </a:lnTo>
                    <a:lnTo>
                      <a:pt x="25400" y="5494867"/>
                    </a:lnTo>
                    <a:lnTo>
                      <a:pt x="0" y="5477934"/>
                    </a:lnTo>
                    <a:lnTo>
                      <a:pt x="0" y="5477934"/>
                    </a:ln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reeform 58"/>
              <p:cNvSpPr>
                <a:spLocks noChangeAspect="1"/>
              </p:cNvSpPr>
              <p:nvPr/>
            </p:nvSpPr>
            <p:spPr>
              <a:xfrm>
                <a:off x="251520" y="1268760"/>
                <a:ext cx="93980" cy="549487"/>
              </a:xfrm>
              <a:custGeom>
                <a:avLst/>
                <a:gdLst>
                  <a:gd name="connsiteX0" fmla="*/ 33867 w 939800"/>
                  <a:gd name="connsiteY0" fmla="*/ 0 h 5494867"/>
                  <a:gd name="connsiteX1" fmla="*/ 931333 w 939800"/>
                  <a:gd name="connsiteY1" fmla="*/ 905934 h 5494867"/>
                  <a:gd name="connsiteX2" fmla="*/ 16933 w 939800"/>
                  <a:gd name="connsiteY2" fmla="*/ 1837267 h 5494867"/>
                  <a:gd name="connsiteX3" fmla="*/ 939800 w 939800"/>
                  <a:gd name="connsiteY3" fmla="*/ 2751667 h 5494867"/>
                  <a:gd name="connsiteX4" fmla="*/ 16933 w 939800"/>
                  <a:gd name="connsiteY4" fmla="*/ 3657600 h 5494867"/>
                  <a:gd name="connsiteX5" fmla="*/ 939800 w 939800"/>
                  <a:gd name="connsiteY5" fmla="*/ 4572000 h 5494867"/>
                  <a:gd name="connsiteX6" fmla="*/ 25400 w 939800"/>
                  <a:gd name="connsiteY6" fmla="*/ 5494867 h 5494867"/>
                  <a:gd name="connsiteX7" fmla="*/ 0 w 939800"/>
                  <a:gd name="connsiteY7" fmla="*/ 5477934 h 5494867"/>
                  <a:gd name="connsiteX8" fmla="*/ 0 w 939800"/>
                  <a:gd name="connsiteY8" fmla="*/ 5477934 h 549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9800" h="5494867">
                    <a:moveTo>
                      <a:pt x="33867" y="0"/>
                    </a:moveTo>
                    <a:lnTo>
                      <a:pt x="931333" y="905934"/>
                    </a:lnTo>
                    <a:lnTo>
                      <a:pt x="16933" y="1837267"/>
                    </a:lnTo>
                    <a:lnTo>
                      <a:pt x="939800" y="2751667"/>
                    </a:lnTo>
                    <a:lnTo>
                      <a:pt x="16933" y="3657600"/>
                    </a:lnTo>
                    <a:lnTo>
                      <a:pt x="939800" y="4572000"/>
                    </a:lnTo>
                    <a:lnTo>
                      <a:pt x="25400" y="5494867"/>
                    </a:lnTo>
                    <a:lnTo>
                      <a:pt x="0" y="5477934"/>
                    </a:lnTo>
                    <a:lnTo>
                      <a:pt x="0" y="5477934"/>
                    </a:ln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896557" y="3933056"/>
              <a:ext cx="93980" cy="1098974"/>
              <a:chOff x="251520" y="719273"/>
              <a:chExt cx="93980" cy="1098974"/>
            </a:xfrm>
          </p:grpSpPr>
          <p:sp>
            <p:nvSpPr>
              <p:cNvPr id="61" name="Freeform 60"/>
              <p:cNvSpPr>
                <a:spLocks noChangeAspect="1"/>
              </p:cNvSpPr>
              <p:nvPr/>
            </p:nvSpPr>
            <p:spPr>
              <a:xfrm>
                <a:off x="251520" y="719273"/>
                <a:ext cx="93980" cy="549487"/>
              </a:xfrm>
              <a:custGeom>
                <a:avLst/>
                <a:gdLst>
                  <a:gd name="connsiteX0" fmla="*/ 33867 w 939800"/>
                  <a:gd name="connsiteY0" fmla="*/ 0 h 5494867"/>
                  <a:gd name="connsiteX1" fmla="*/ 931333 w 939800"/>
                  <a:gd name="connsiteY1" fmla="*/ 905934 h 5494867"/>
                  <a:gd name="connsiteX2" fmla="*/ 16933 w 939800"/>
                  <a:gd name="connsiteY2" fmla="*/ 1837267 h 5494867"/>
                  <a:gd name="connsiteX3" fmla="*/ 939800 w 939800"/>
                  <a:gd name="connsiteY3" fmla="*/ 2751667 h 5494867"/>
                  <a:gd name="connsiteX4" fmla="*/ 16933 w 939800"/>
                  <a:gd name="connsiteY4" fmla="*/ 3657600 h 5494867"/>
                  <a:gd name="connsiteX5" fmla="*/ 939800 w 939800"/>
                  <a:gd name="connsiteY5" fmla="*/ 4572000 h 5494867"/>
                  <a:gd name="connsiteX6" fmla="*/ 25400 w 939800"/>
                  <a:gd name="connsiteY6" fmla="*/ 5494867 h 5494867"/>
                  <a:gd name="connsiteX7" fmla="*/ 0 w 939800"/>
                  <a:gd name="connsiteY7" fmla="*/ 5477934 h 5494867"/>
                  <a:gd name="connsiteX8" fmla="*/ 0 w 939800"/>
                  <a:gd name="connsiteY8" fmla="*/ 5477934 h 549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9800" h="5494867">
                    <a:moveTo>
                      <a:pt x="33867" y="0"/>
                    </a:moveTo>
                    <a:lnTo>
                      <a:pt x="931333" y="905934"/>
                    </a:lnTo>
                    <a:lnTo>
                      <a:pt x="16933" y="1837267"/>
                    </a:lnTo>
                    <a:lnTo>
                      <a:pt x="939800" y="2751667"/>
                    </a:lnTo>
                    <a:lnTo>
                      <a:pt x="16933" y="3657600"/>
                    </a:lnTo>
                    <a:lnTo>
                      <a:pt x="939800" y="4572000"/>
                    </a:lnTo>
                    <a:lnTo>
                      <a:pt x="25400" y="5494867"/>
                    </a:lnTo>
                    <a:lnTo>
                      <a:pt x="0" y="5477934"/>
                    </a:lnTo>
                    <a:lnTo>
                      <a:pt x="0" y="5477934"/>
                    </a:ln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Freeform 61"/>
              <p:cNvSpPr>
                <a:spLocks noChangeAspect="1"/>
              </p:cNvSpPr>
              <p:nvPr/>
            </p:nvSpPr>
            <p:spPr>
              <a:xfrm>
                <a:off x="251520" y="1268760"/>
                <a:ext cx="93980" cy="549487"/>
              </a:xfrm>
              <a:custGeom>
                <a:avLst/>
                <a:gdLst>
                  <a:gd name="connsiteX0" fmla="*/ 33867 w 939800"/>
                  <a:gd name="connsiteY0" fmla="*/ 0 h 5494867"/>
                  <a:gd name="connsiteX1" fmla="*/ 931333 w 939800"/>
                  <a:gd name="connsiteY1" fmla="*/ 905934 h 5494867"/>
                  <a:gd name="connsiteX2" fmla="*/ 16933 w 939800"/>
                  <a:gd name="connsiteY2" fmla="*/ 1837267 h 5494867"/>
                  <a:gd name="connsiteX3" fmla="*/ 939800 w 939800"/>
                  <a:gd name="connsiteY3" fmla="*/ 2751667 h 5494867"/>
                  <a:gd name="connsiteX4" fmla="*/ 16933 w 939800"/>
                  <a:gd name="connsiteY4" fmla="*/ 3657600 h 5494867"/>
                  <a:gd name="connsiteX5" fmla="*/ 939800 w 939800"/>
                  <a:gd name="connsiteY5" fmla="*/ 4572000 h 5494867"/>
                  <a:gd name="connsiteX6" fmla="*/ 25400 w 939800"/>
                  <a:gd name="connsiteY6" fmla="*/ 5494867 h 5494867"/>
                  <a:gd name="connsiteX7" fmla="*/ 0 w 939800"/>
                  <a:gd name="connsiteY7" fmla="*/ 5477934 h 5494867"/>
                  <a:gd name="connsiteX8" fmla="*/ 0 w 939800"/>
                  <a:gd name="connsiteY8" fmla="*/ 5477934 h 549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9800" h="5494867">
                    <a:moveTo>
                      <a:pt x="33867" y="0"/>
                    </a:moveTo>
                    <a:lnTo>
                      <a:pt x="931333" y="905934"/>
                    </a:lnTo>
                    <a:lnTo>
                      <a:pt x="16933" y="1837267"/>
                    </a:lnTo>
                    <a:lnTo>
                      <a:pt x="939800" y="2751667"/>
                    </a:lnTo>
                    <a:lnTo>
                      <a:pt x="16933" y="3657600"/>
                    </a:lnTo>
                    <a:lnTo>
                      <a:pt x="939800" y="4572000"/>
                    </a:lnTo>
                    <a:lnTo>
                      <a:pt x="25400" y="5494867"/>
                    </a:lnTo>
                    <a:lnTo>
                      <a:pt x="0" y="5477934"/>
                    </a:lnTo>
                    <a:lnTo>
                      <a:pt x="0" y="5477934"/>
                    </a:ln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8040573" y="3933056"/>
              <a:ext cx="93980" cy="1098974"/>
              <a:chOff x="251520" y="719273"/>
              <a:chExt cx="93980" cy="1098974"/>
            </a:xfrm>
          </p:grpSpPr>
          <p:sp>
            <p:nvSpPr>
              <p:cNvPr id="64" name="Freeform 63"/>
              <p:cNvSpPr>
                <a:spLocks noChangeAspect="1"/>
              </p:cNvSpPr>
              <p:nvPr/>
            </p:nvSpPr>
            <p:spPr>
              <a:xfrm>
                <a:off x="251520" y="719273"/>
                <a:ext cx="93980" cy="549487"/>
              </a:xfrm>
              <a:custGeom>
                <a:avLst/>
                <a:gdLst>
                  <a:gd name="connsiteX0" fmla="*/ 33867 w 939800"/>
                  <a:gd name="connsiteY0" fmla="*/ 0 h 5494867"/>
                  <a:gd name="connsiteX1" fmla="*/ 931333 w 939800"/>
                  <a:gd name="connsiteY1" fmla="*/ 905934 h 5494867"/>
                  <a:gd name="connsiteX2" fmla="*/ 16933 w 939800"/>
                  <a:gd name="connsiteY2" fmla="*/ 1837267 h 5494867"/>
                  <a:gd name="connsiteX3" fmla="*/ 939800 w 939800"/>
                  <a:gd name="connsiteY3" fmla="*/ 2751667 h 5494867"/>
                  <a:gd name="connsiteX4" fmla="*/ 16933 w 939800"/>
                  <a:gd name="connsiteY4" fmla="*/ 3657600 h 5494867"/>
                  <a:gd name="connsiteX5" fmla="*/ 939800 w 939800"/>
                  <a:gd name="connsiteY5" fmla="*/ 4572000 h 5494867"/>
                  <a:gd name="connsiteX6" fmla="*/ 25400 w 939800"/>
                  <a:gd name="connsiteY6" fmla="*/ 5494867 h 5494867"/>
                  <a:gd name="connsiteX7" fmla="*/ 0 w 939800"/>
                  <a:gd name="connsiteY7" fmla="*/ 5477934 h 5494867"/>
                  <a:gd name="connsiteX8" fmla="*/ 0 w 939800"/>
                  <a:gd name="connsiteY8" fmla="*/ 5477934 h 549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9800" h="5494867">
                    <a:moveTo>
                      <a:pt x="33867" y="0"/>
                    </a:moveTo>
                    <a:lnTo>
                      <a:pt x="931333" y="905934"/>
                    </a:lnTo>
                    <a:lnTo>
                      <a:pt x="16933" y="1837267"/>
                    </a:lnTo>
                    <a:lnTo>
                      <a:pt x="939800" y="2751667"/>
                    </a:lnTo>
                    <a:lnTo>
                      <a:pt x="16933" y="3657600"/>
                    </a:lnTo>
                    <a:lnTo>
                      <a:pt x="939800" y="4572000"/>
                    </a:lnTo>
                    <a:lnTo>
                      <a:pt x="25400" y="5494867"/>
                    </a:lnTo>
                    <a:lnTo>
                      <a:pt x="0" y="5477934"/>
                    </a:lnTo>
                    <a:lnTo>
                      <a:pt x="0" y="5477934"/>
                    </a:ln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Freeform 64"/>
              <p:cNvSpPr>
                <a:spLocks noChangeAspect="1"/>
              </p:cNvSpPr>
              <p:nvPr/>
            </p:nvSpPr>
            <p:spPr>
              <a:xfrm>
                <a:off x="251520" y="1268760"/>
                <a:ext cx="93980" cy="549487"/>
              </a:xfrm>
              <a:custGeom>
                <a:avLst/>
                <a:gdLst>
                  <a:gd name="connsiteX0" fmla="*/ 33867 w 939800"/>
                  <a:gd name="connsiteY0" fmla="*/ 0 h 5494867"/>
                  <a:gd name="connsiteX1" fmla="*/ 931333 w 939800"/>
                  <a:gd name="connsiteY1" fmla="*/ 905934 h 5494867"/>
                  <a:gd name="connsiteX2" fmla="*/ 16933 w 939800"/>
                  <a:gd name="connsiteY2" fmla="*/ 1837267 h 5494867"/>
                  <a:gd name="connsiteX3" fmla="*/ 939800 w 939800"/>
                  <a:gd name="connsiteY3" fmla="*/ 2751667 h 5494867"/>
                  <a:gd name="connsiteX4" fmla="*/ 16933 w 939800"/>
                  <a:gd name="connsiteY4" fmla="*/ 3657600 h 5494867"/>
                  <a:gd name="connsiteX5" fmla="*/ 939800 w 939800"/>
                  <a:gd name="connsiteY5" fmla="*/ 4572000 h 5494867"/>
                  <a:gd name="connsiteX6" fmla="*/ 25400 w 939800"/>
                  <a:gd name="connsiteY6" fmla="*/ 5494867 h 5494867"/>
                  <a:gd name="connsiteX7" fmla="*/ 0 w 939800"/>
                  <a:gd name="connsiteY7" fmla="*/ 5477934 h 5494867"/>
                  <a:gd name="connsiteX8" fmla="*/ 0 w 939800"/>
                  <a:gd name="connsiteY8" fmla="*/ 5477934 h 549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9800" h="5494867">
                    <a:moveTo>
                      <a:pt x="33867" y="0"/>
                    </a:moveTo>
                    <a:lnTo>
                      <a:pt x="931333" y="905934"/>
                    </a:lnTo>
                    <a:lnTo>
                      <a:pt x="16933" y="1837267"/>
                    </a:lnTo>
                    <a:lnTo>
                      <a:pt x="939800" y="2751667"/>
                    </a:lnTo>
                    <a:lnTo>
                      <a:pt x="16933" y="3657600"/>
                    </a:lnTo>
                    <a:lnTo>
                      <a:pt x="939800" y="4572000"/>
                    </a:lnTo>
                    <a:lnTo>
                      <a:pt x="25400" y="5494867"/>
                    </a:lnTo>
                    <a:lnTo>
                      <a:pt x="0" y="5477934"/>
                    </a:lnTo>
                    <a:lnTo>
                      <a:pt x="0" y="5477934"/>
                    </a:ln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>
              <a:off x="7020272" y="4941168"/>
              <a:ext cx="1368152" cy="7200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39016"/>
            <a:ext cx="6577012" cy="576263"/>
          </a:xfrm>
        </p:spPr>
        <p:txBody>
          <a:bodyPr/>
          <a:lstStyle/>
          <a:p>
            <a:r>
              <a:rPr lang="en-US" dirty="0"/>
              <a:t>SPM comparison of columns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Analytical Chemistry, PLEN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30</a:t>
            </a:fld>
            <a:endParaRPr lang="da-DK"/>
          </a:p>
        </p:txBody>
      </p:sp>
      <p:grpSp>
        <p:nvGrpSpPr>
          <p:cNvPr id="11" name="Group 10"/>
          <p:cNvGrpSpPr/>
          <p:nvPr/>
        </p:nvGrpSpPr>
        <p:grpSpPr>
          <a:xfrm>
            <a:off x="277820" y="2241113"/>
            <a:ext cx="8509307" cy="1917783"/>
            <a:chOff x="277820" y="2241113"/>
            <a:chExt cx="8509307" cy="1917783"/>
          </a:xfrm>
        </p:grpSpPr>
        <p:sp>
          <p:nvSpPr>
            <p:cNvPr id="19" name="Arc 18"/>
            <p:cNvSpPr/>
            <p:nvPr/>
          </p:nvSpPr>
          <p:spPr>
            <a:xfrm>
              <a:off x="277820" y="2637006"/>
              <a:ext cx="1581436" cy="1467797"/>
            </a:xfrm>
            <a:prstGeom prst="arc">
              <a:avLst>
                <a:gd name="adj1" fmla="val 18145865"/>
                <a:gd name="adj2" fmla="val 20428159"/>
              </a:avLst>
            </a:prstGeom>
            <a:ln>
              <a:solidFill>
                <a:srgbClr val="0066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035224" y="2241113"/>
              <a:ext cx="1664568" cy="1170208"/>
              <a:chOff x="747192" y="1322688"/>
              <a:chExt cx="1664568" cy="1170208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747192" y="1549668"/>
                <a:ext cx="0" cy="9361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V="1">
                <a:off x="747192" y="2021282"/>
                <a:ext cx="544252" cy="4716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747192" y="2492896"/>
                <a:ext cx="108850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747192" y="1772816"/>
                <a:ext cx="1664568" cy="712956"/>
              </a:xfrm>
              <a:prstGeom prst="straightConnector1">
                <a:avLst/>
              </a:prstGeom>
              <a:ln w="38100">
                <a:solidFill>
                  <a:srgbClr val="0066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755576" y="1549668"/>
                <a:ext cx="535868" cy="943228"/>
              </a:xfrm>
              <a:prstGeom prst="straightConnector1">
                <a:avLst/>
              </a:prstGeom>
              <a:ln w="38100">
                <a:solidFill>
                  <a:srgbClr val="0066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291444" y="1549668"/>
                <a:ext cx="1120316" cy="223148"/>
              </a:xfrm>
              <a:prstGeom prst="line">
                <a:avLst/>
              </a:prstGeom>
              <a:ln>
                <a:solidFill>
                  <a:srgbClr val="0066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1664014" y="1322688"/>
                <a:ext cx="3433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600" i="1" dirty="0">
                    <a:solidFill>
                      <a:srgbClr val="0066CC"/>
                    </a:solidFill>
                  </a:rPr>
                  <a:t>D</a:t>
                </a:r>
                <a:endParaRPr lang="en-GB" sz="1600" i="1" dirty="0">
                  <a:solidFill>
                    <a:srgbClr val="0066CC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358275" y="1682728"/>
                <a:ext cx="2920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600" i="1" dirty="0">
                    <a:solidFill>
                      <a:srgbClr val="0066CC"/>
                    </a:solidFill>
                    <a:sym typeface="Symbol"/>
                  </a:rPr>
                  <a:t></a:t>
                </a:r>
                <a:endParaRPr lang="en-GB" sz="1600" i="1" dirty="0">
                  <a:solidFill>
                    <a:srgbClr val="0066CC"/>
                  </a:solidFill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868264" y="3574121"/>
              <a:ext cx="79188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i="1" dirty="0">
                  <a:solidFill>
                    <a:srgbClr val="000000"/>
                  </a:solidFill>
                </a:rPr>
                <a:t>D</a:t>
              </a:r>
              <a:r>
                <a:rPr lang="da-DK" sz="1600" dirty="0">
                  <a:solidFill>
                    <a:srgbClr val="000000"/>
                  </a:solidFill>
                </a:rPr>
                <a:t> = </a:t>
              </a:r>
              <a:r>
                <a:rPr lang="da-DK" sz="1600" dirty="0" err="1">
                  <a:solidFill>
                    <a:srgbClr val="000000"/>
                  </a:solidFill>
                </a:rPr>
                <a:t>Euclidean</a:t>
              </a:r>
              <a:r>
                <a:rPr lang="da-DK" sz="1600" dirty="0">
                  <a:solidFill>
                    <a:srgbClr val="000000"/>
                  </a:solidFill>
                </a:rPr>
                <a:t> distance </a:t>
              </a:r>
              <a:r>
                <a:rPr lang="en-GB" sz="1600" dirty="0">
                  <a:solidFill>
                    <a:srgbClr val="000000"/>
                  </a:solidFill>
                </a:rPr>
                <a:t>between</a:t>
              </a:r>
              <a:r>
                <a:rPr lang="da-DK" sz="1600" dirty="0">
                  <a:solidFill>
                    <a:srgbClr val="000000"/>
                  </a:solidFill>
                </a:rPr>
                <a:t> the </a:t>
              </a:r>
              <a:r>
                <a:rPr lang="da-DK" sz="1600" dirty="0" err="1">
                  <a:solidFill>
                    <a:srgbClr val="000000"/>
                  </a:solidFill>
                </a:rPr>
                <a:t>two</a:t>
              </a:r>
              <a:r>
                <a:rPr lang="da-DK" sz="1600" dirty="0">
                  <a:solidFill>
                    <a:srgbClr val="000000"/>
                  </a:solidFill>
                </a:rPr>
                <a:t> </a:t>
              </a:r>
              <a:r>
                <a:rPr lang="da-DK" sz="1600" dirty="0" err="1">
                  <a:solidFill>
                    <a:srgbClr val="000000"/>
                  </a:solidFill>
                </a:rPr>
                <a:t>vectors</a:t>
              </a:r>
              <a:r>
                <a:rPr lang="da-DK" sz="1600" dirty="0">
                  <a:solidFill>
                    <a:srgbClr val="000000"/>
                  </a:solidFill>
                </a:rPr>
                <a:t> in 5-D </a:t>
              </a:r>
              <a:r>
                <a:rPr lang="da-DK" sz="1600" dirty="0" err="1">
                  <a:solidFill>
                    <a:srgbClr val="000000"/>
                  </a:solidFill>
                </a:rPr>
                <a:t>space</a:t>
              </a:r>
              <a:r>
                <a:rPr lang="da-DK" sz="1600" dirty="0">
                  <a:solidFill>
                    <a:srgbClr val="000000"/>
                  </a:solidFill>
                </a:rPr>
                <a:t> (</a:t>
              </a:r>
              <a:r>
                <a:rPr lang="da-DK" sz="1600" i="1" dirty="0" err="1">
                  <a:solidFill>
                    <a:srgbClr val="000000"/>
                  </a:solidFill>
                </a:rPr>
                <a:t>e,s,a,b,l</a:t>
              </a:r>
              <a:r>
                <a:rPr lang="da-DK" sz="1600" dirty="0">
                  <a:solidFill>
                    <a:srgbClr val="000000"/>
                  </a:solidFill>
                </a:rPr>
                <a:t>)</a:t>
              </a:r>
            </a:p>
            <a:p>
              <a:r>
                <a:rPr lang="da-DK" sz="1600" i="1" dirty="0">
                  <a:solidFill>
                    <a:srgbClr val="000000"/>
                  </a:solidFill>
                  <a:sym typeface="Symbol"/>
                </a:rPr>
                <a:t></a:t>
              </a:r>
              <a:r>
                <a:rPr lang="da-DK" sz="1600" dirty="0">
                  <a:solidFill>
                    <a:srgbClr val="000000"/>
                  </a:solidFill>
                  <a:sym typeface="Symbol"/>
                </a:rPr>
                <a:t> = Angle </a:t>
              </a:r>
              <a:r>
                <a:rPr lang="da-DK" sz="1600" dirty="0" err="1">
                  <a:solidFill>
                    <a:srgbClr val="000000"/>
                  </a:solidFill>
                  <a:sym typeface="Symbol"/>
                </a:rPr>
                <a:t>between</a:t>
              </a:r>
              <a:r>
                <a:rPr lang="da-DK" sz="1600" dirty="0">
                  <a:solidFill>
                    <a:srgbClr val="000000"/>
                  </a:solidFill>
                  <a:sym typeface="Symbol"/>
                </a:rPr>
                <a:t> the </a:t>
              </a:r>
              <a:r>
                <a:rPr lang="da-DK" sz="1600" dirty="0" err="1">
                  <a:solidFill>
                    <a:srgbClr val="000000"/>
                  </a:solidFill>
                  <a:sym typeface="Symbol"/>
                </a:rPr>
                <a:t>two</a:t>
              </a:r>
              <a:r>
                <a:rPr lang="da-DK" sz="1600" dirty="0">
                  <a:solidFill>
                    <a:srgbClr val="000000"/>
                  </a:solidFill>
                  <a:sym typeface="Symbol"/>
                </a:rPr>
                <a:t> </a:t>
              </a:r>
              <a:r>
                <a:rPr lang="da-DK" sz="1600" dirty="0" err="1">
                  <a:solidFill>
                    <a:srgbClr val="000000"/>
                  </a:solidFill>
                  <a:sym typeface="Symbol"/>
                </a:rPr>
                <a:t>vectors</a:t>
              </a:r>
              <a:r>
                <a:rPr lang="da-DK" sz="1600" dirty="0">
                  <a:solidFill>
                    <a:srgbClr val="000000"/>
                  </a:solidFill>
                  <a:sym typeface="Symbol"/>
                </a:rPr>
                <a:t> </a:t>
              </a:r>
              <a:r>
                <a:rPr lang="da-DK" sz="1600" dirty="0">
                  <a:solidFill>
                    <a:srgbClr val="000000"/>
                  </a:solidFill>
                </a:rPr>
                <a:t>in 5-D </a:t>
              </a:r>
              <a:r>
                <a:rPr lang="da-DK" sz="1600" dirty="0" err="1">
                  <a:solidFill>
                    <a:srgbClr val="000000"/>
                  </a:solidFill>
                </a:rPr>
                <a:t>space</a:t>
              </a:r>
              <a:r>
                <a:rPr lang="da-DK" sz="1600" dirty="0">
                  <a:solidFill>
                    <a:srgbClr val="000000"/>
                  </a:solidFill>
                </a:rPr>
                <a:t> (</a:t>
              </a:r>
              <a:r>
                <a:rPr lang="da-DK" sz="1600" i="1" dirty="0" err="1">
                  <a:solidFill>
                    <a:srgbClr val="000000"/>
                  </a:solidFill>
                </a:rPr>
                <a:t>e,s,a,b,l</a:t>
              </a:r>
              <a:r>
                <a:rPr lang="da-DK" sz="1600" dirty="0">
                  <a:solidFill>
                    <a:srgbClr val="000000"/>
                  </a:solidFill>
                </a:rPr>
                <a:t>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6917" y="2316422"/>
            <a:ext cx="8265333" cy="2665815"/>
            <a:chOff x="846917" y="2316422"/>
            <a:chExt cx="8265333" cy="2665815"/>
          </a:xfrm>
        </p:grpSpPr>
        <p:grpSp>
          <p:nvGrpSpPr>
            <p:cNvPr id="48" name="Group 47"/>
            <p:cNvGrpSpPr/>
            <p:nvPr/>
          </p:nvGrpSpPr>
          <p:grpSpPr>
            <a:xfrm>
              <a:off x="3787115" y="2316422"/>
              <a:ext cx="1720989" cy="1094899"/>
              <a:chOff x="3499083" y="1397997"/>
              <a:chExt cx="1720989" cy="1094899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V="1">
                <a:off x="3499083" y="1549668"/>
                <a:ext cx="0" cy="9361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3499083" y="2021282"/>
                <a:ext cx="544252" cy="4716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3499083" y="2492896"/>
                <a:ext cx="108850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3499083" y="1772816"/>
                <a:ext cx="1664568" cy="712956"/>
              </a:xfrm>
              <a:prstGeom prst="straightConnector1">
                <a:avLst/>
              </a:prstGeom>
              <a:ln w="38100">
                <a:solidFill>
                  <a:srgbClr val="0066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3507467" y="2021282"/>
                <a:ext cx="1008112" cy="471614"/>
              </a:xfrm>
              <a:prstGeom prst="straightConnector1">
                <a:avLst/>
              </a:prstGeom>
              <a:ln w="38100">
                <a:solidFill>
                  <a:srgbClr val="0066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4502610" y="1397997"/>
                <a:ext cx="3433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600" i="1" dirty="0">
                    <a:solidFill>
                      <a:srgbClr val="0066CC"/>
                    </a:solidFill>
                  </a:rPr>
                  <a:t>D</a:t>
                </a:r>
                <a:endParaRPr lang="en-GB" sz="1600" i="1" dirty="0">
                  <a:solidFill>
                    <a:srgbClr val="0066CC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541681" y="2087812"/>
                <a:ext cx="6783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600" i="1" dirty="0">
                    <a:solidFill>
                      <a:srgbClr val="0066CC"/>
                    </a:solidFill>
                    <a:sym typeface="Symbol"/>
                  </a:rPr>
                  <a:t>  0</a:t>
                </a:r>
                <a:endParaRPr lang="en-GB" sz="1600" i="1" dirty="0">
                  <a:solidFill>
                    <a:srgbClr val="0066CC"/>
                  </a:solidFill>
                </a:endParaRPr>
              </a:p>
            </p:txBody>
          </p:sp>
          <p:sp>
            <p:nvSpPr>
              <p:cNvPr id="32" name="Right Brace 31"/>
              <p:cNvSpPr/>
              <p:nvPr/>
            </p:nvSpPr>
            <p:spPr>
              <a:xfrm rot="14867155">
                <a:off x="4648720" y="1418674"/>
                <a:ext cx="243690" cy="666670"/>
              </a:xfrm>
              <a:prstGeom prst="rightBrace">
                <a:avLst/>
              </a:prstGeom>
              <a:ln>
                <a:solidFill>
                  <a:srgbClr val="0066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846917" y="4151240"/>
              <a:ext cx="82653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It two columns have a similar direction in the 5-D space – but different lengths, the only difference will be a parallel shift of all retention times</a:t>
              </a:r>
            </a:p>
            <a:p>
              <a:r>
                <a:rPr lang="en-GB" sz="1600" dirty="0">
                  <a:solidFill>
                    <a:srgbClr val="000000"/>
                  </a:solidFill>
                </a:rPr>
                <a:t>(Cos </a:t>
              </a:r>
              <a:r>
                <a:rPr lang="en-GB" sz="1600" i="1" dirty="0">
                  <a:solidFill>
                    <a:srgbClr val="000000"/>
                  </a:solidFill>
                  <a:sym typeface="Symbol"/>
                </a:rPr>
                <a:t></a:t>
              </a:r>
              <a:r>
                <a:rPr lang="en-GB" sz="1600" dirty="0">
                  <a:solidFill>
                    <a:srgbClr val="000000"/>
                  </a:solidFill>
                  <a:sym typeface="Symbol"/>
                </a:rPr>
                <a:t> </a:t>
              </a:r>
              <a:r>
                <a:rPr lang="en-GB" sz="1600">
                  <a:solidFill>
                    <a:srgbClr val="000000"/>
                  </a:solidFill>
                  <a:sym typeface="Symbol"/>
                </a:rPr>
                <a:t> 1 </a:t>
              </a:r>
              <a:r>
                <a:rPr lang="en-GB" sz="1600" dirty="0">
                  <a:solidFill>
                    <a:srgbClr val="000000"/>
                  </a:solidFill>
                  <a:sym typeface="Symbol"/>
                </a:rPr>
                <a:t>and </a:t>
              </a:r>
              <a:r>
                <a:rPr lang="en-GB" sz="1600" i="1" dirty="0">
                  <a:solidFill>
                    <a:srgbClr val="000000"/>
                  </a:solidFill>
                  <a:sym typeface="Symbol"/>
                </a:rPr>
                <a:t>D</a:t>
              </a:r>
              <a:r>
                <a:rPr lang="en-GB" sz="1600" dirty="0">
                  <a:solidFill>
                    <a:srgbClr val="000000"/>
                  </a:solidFill>
                  <a:sym typeface="Symbol"/>
                </a:rPr>
                <a:t> &gt; 0 i.e. </a:t>
              </a:r>
              <a:r>
                <a:rPr lang="en-GB" sz="1600" i="1" dirty="0">
                  <a:solidFill>
                    <a:srgbClr val="000000"/>
                  </a:solidFill>
                  <a:sym typeface="Symbol"/>
                </a:rPr>
                <a:t> </a:t>
              </a:r>
              <a:r>
                <a:rPr lang="en-GB" sz="1600" dirty="0">
                  <a:solidFill>
                    <a:srgbClr val="000000"/>
                  </a:solidFill>
                  <a:sym typeface="Symbol"/>
                </a:rPr>
                <a:t>and</a:t>
              </a:r>
              <a:r>
                <a:rPr lang="en-GB" sz="1600" i="1" dirty="0">
                  <a:solidFill>
                    <a:srgbClr val="000000"/>
                  </a:solidFill>
                  <a:sym typeface="Symbol"/>
                </a:rPr>
                <a:t> D</a:t>
              </a:r>
              <a:r>
                <a:rPr lang="en-GB" sz="1600" dirty="0">
                  <a:solidFill>
                    <a:srgbClr val="000000"/>
                  </a:solidFill>
                  <a:sym typeface="Symbol"/>
                </a:rPr>
                <a:t> do not indicate the same similarity)</a:t>
              </a:r>
              <a:endParaRPr lang="en-GB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7575" y="2241113"/>
            <a:ext cx="7507388" cy="4323140"/>
            <a:chOff x="897575" y="2241113"/>
            <a:chExt cx="7507388" cy="4323140"/>
          </a:xfrm>
        </p:grpSpPr>
        <p:grpSp>
          <p:nvGrpSpPr>
            <p:cNvPr id="51" name="Group 50"/>
            <p:cNvGrpSpPr/>
            <p:nvPr/>
          </p:nvGrpSpPr>
          <p:grpSpPr>
            <a:xfrm>
              <a:off x="6012160" y="2241113"/>
              <a:ext cx="2013432" cy="1845917"/>
              <a:chOff x="5724128" y="1322688"/>
              <a:chExt cx="2013432" cy="1845917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6507832" y="1549668"/>
                <a:ext cx="0" cy="9361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V="1">
                <a:off x="6507832" y="2021282"/>
                <a:ext cx="544252" cy="4716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6507832" y="2492896"/>
                <a:ext cx="108850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6507832" y="2019552"/>
                <a:ext cx="1088504" cy="466220"/>
              </a:xfrm>
              <a:prstGeom prst="straightConnector1">
                <a:avLst/>
              </a:prstGeom>
              <a:ln w="38100">
                <a:solidFill>
                  <a:srgbClr val="0066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6516216" y="1549668"/>
                <a:ext cx="535868" cy="943228"/>
              </a:xfrm>
              <a:prstGeom prst="straightConnector1">
                <a:avLst/>
              </a:prstGeom>
              <a:ln w="38100">
                <a:solidFill>
                  <a:srgbClr val="0066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7052084" y="1549668"/>
                <a:ext cx="544252" cy="471614"/>
              </a:xfrm>
              <a:prstGeom prst="line">
                <a:avLst/>
              </a:prstGeom>
              <a:ln>
                <a:solidFill>
                  <a:srgbClr val="0066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7424654" y="1322688"/>
                <a:ext cx="3129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600" i="1" dirty="0">
                    <a:solidFill>
                      <a:srgbClr val="0066CC"/>
                    </a:solidFill>
                  </a:rPr>
                  <a:t>d</a:t>
                </a:r>
                <a:endParaRPr lang="en-GB" sz="1600" i="1" dirty="0">
                  <a:solidFill>
                    <a:srgbClr val="0066CC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020272" y="1682728"/>
                <a:ext cx="2920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600" i="1" dirty="0">
                    <a:solidFill>
                      <a:srgbClr val="0066CC"/>
                    </a:solidFill>
                    <a:sym typeface="Symbol"/>
                  </a:rPr>
                  <a:t></a:t>
                </a:r>
                <a:endParaRPr lang="en-GB" sz="1600" i="1" dirty="0">
                  <a:solidFill>
                    <a:srgbClr val="0066CC"/>
                  </a:solidFill>
                </a:endParaRPr>
              </a:p>
            </p:txBody>
          </p:sp>
          <p:sp>
            <p:nvSpPr>
              <p:cNvPr id="43" name="Arc 42"/>
              <p:cNvSpPr/>
              <p:nvPr/>
            </p:nvSpPr>
            <p:spPr>
              <a:xfrm>
                <a:off x="5724128" y="1700808"/>
                <a:ext cx="1581436" cy="1467797"/>
              </a:xfrm>
              <a:prstGeom prst="arc">
                <a:avLst>
                  <a:gd name="adj1" fmla="val 18145865"/>
                  <a:gd name="adj2" fmla="val 20428159"/>
                </a:avLst>
              </a:prstGeom>
              <a:ln>
                <a:solidFill>
                  <a:srgbClr val="0066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916131" y="5083444"/>
              <a:ext cx="74888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>
                  <a:solidFill>
                    <a:srgbClr val="000000"/>
                  </a:solidFill>
                </a:rPr>
                <a:t>For </a:t>
              </a:r>
              <a:r>
                <a:rPr lang="da-DK" sz="1600" dirty="0" err="1">
                  <a:solidFill>
                    <a:srgbClr val="000000"/>
                  </a:solidFill>
                </a:rPr>
                <a:t>this</a:t>
              </a:r>
              <a:r>
                <a:rPr lang="da-DK" sz="1600" dirty="0">
                  <a:solidFill>
                    <a:srgbClr val="000000"/>
                  </a:solidFill>
                </a:rPr>
                <a:t> </a:t>
              </a:r>
              <a:r>
                <a:rPr lang="da-DK" sz="1600" dirty="0" err="1">
                  <a:solidFill>
                    <a:srgbClr val="000000"/>
                  </a:solidFill>
                </a:rPr>
                <a:t>reason</a:t>
              </a:r>
              <a:r>
                <a:rPr lang="da-DK" sz="1600" dirty="0">
                  <a:solidFill>
                    <a:srgbClr val="000000"/>
                  </a:solidFill>
                </a:rPr>
                <a:t> it is </a:t>
              </a:r>
              <a:r>
                <a:rPr lang="da-DK" sz="1600" dirty="0" err="1">
                  <a:solidFill>
                    <a:srgbClr val="000000"/>
                  </a:solidFill>
                </a:rPr>
                <a:t>better</a:t>
              </a:r>
              <a:r>
                <a:rPr lang="da-DK" sz="1600" dirty="0">
                  <a:solidFill>
                    <a:srgbClr val="000000"/>
                  </a:solidFill>
                </a:rPr>
                <a:t> to </a:t>
              </a:r>
              <a:r>
                <a:rPr lang="da-DK" sz="1600" dirty="0" err="1">
                  <a:solidFill>
                    <a:srgbClr val="000000"/>
                  </a:solidFill>
                </a:rPr>
                <a:t>use</a:t>
              </a:r>
              <a:r>
                <a:rPr lang="da-DK" sz="1600" dirty="0">
                  <a:solidFill>
                    <a:srgbClr val="000000"/>
                  </a:solidFill>
                </a:rPr>
                <a:t> the </a:t>
              </a:r>
              <a:r>
                <a:rPr lang="da-DK" sz="1600" dirty="0" err="1">
                  <a:solidFill>
                    <a:srgbClr val="000000"/>
                  </a:solidFill>
                </a:rPr>
                <a:t>normalized</a:t>
              </a:r>
              <a:r>
                <a:rPr lang="da-DK" sz="1600" dirty="0">
                  <a:solidFill>
                    <a:srgbClr val="000000"/>
                  </a:solidFill>
                </a:rPr>
                <a:t> </a:t>
              </a:r>
              <a:r>
                <a:rPr lang="da-DK" sz="1600" dirty="0" err="1">
                  <a:solidFill>
                    <a:srgbClr val="000000"/>
                  </a:solidFill>
                </a:rPr>
                <a:t>vectors</a:t>
              </a:r>
              <a:r>
                <a:rPr lang="da-DK" sz="1600" dirty="0">
                  <a:solidFill>
                    <a:srgbClr val="000000"/>
                  </a:solidFill>
                </a:rPr>
                <a:t> of unit </a:t>
              </a:r>
              <a:r>
                <a:rPr lang="da-DK" sz="1600" dirty="0" err="1">
                  <a:solidFill>
                    <a:srgbClr val="000000"/>
                  </a:solidFill>
                </a:rPr>
                <a:t>length</a:t>
              </a:r>
              <a:r>
                <a:rPr lang="da-DK" sz="1600" dirty="0">
                  <a:solidFill>
                    <a:srgbClr val="000000"/>
                  </a:solidFill>
                </a:rPr>
                <a:t>:</a:t>
              </a:r>
            </a:p>
            <a:p>
              <a:r>
                <a:rPr lang="da-DK" sz="1600" i="1" dirty="0">
                  <a:solidFill>
                    <a:srgbClr val="000000"/>
                  </a:solidFill>
                </a:rPr>
                <a:t>d</a:t>
              </a:r>
              <a:r>
                <a:rPr lang="da-DK" sz="1600" dirty="0">
                  <a:solidFill>
                    <a:srgbClr val="000000"/>
                  </a:solidFill>
                </a:rPr>
                <a:t> = </a:t>
              </a:r>
              <a:r>
                <a:rPr lang="da-DK" sz="1600" dirty="0" err="1">
                  <a:solidFill>
                    <a:srgbClr val="000000"/>
                  </a:solidFill>
                </a:rPr>
                <a:t>Euclidean</a:t>
              </a:r>
              <a:r>
                <a:rPr lang="da-DK" sz="1600" dirty="0">
                  <a:solidFill>
                    <a:srgbClr val="000000"/>
                  </a:solidFill>
                </a:rPr>
                <a:t> distance </a:t>
              </a:r>
              <a:r>
                <a:rPr lang="da-DK" sz="1600" dirty="0" err="1">
                  <a:solidFill>
                    <a:srgbClr val="000000"/>
                  </a:solidFill>
                </a:rPr>
                <a:t>between</a:t>
              </a:r>
              <a:r>
                <a:rPr lang="da-DK" sz="1600" dirty="0">
                  <a:solidFill>
                    <a:srgbClr val="000000"/>
                  </a:solidFill>
                </a:rPr>
                <a:t> </a:t>
              </a:r>
              <a:r>
                <a:rPr lang="da-DK" sz="1600" dirty="0" err="1">
                  <a:solidFill>
                    <a:srgbClr val="000000"/>
                  </a:solidFill>
                </a:rPr>
                <a:t>normalized</a:t>
              </a:r>
              <a:r>
                <a:rPr lang="da-DK" sz="1600" dirty="0">
                  <a:solidFill>
                    <a:srgbClr val="000000"/>
                  </a:solidFill>
                </a:rPr>
                <a:t> </a:t>
              </a:r>
              <a:r>
                <a:rPr lang="da-DK" sz="1600" dirty="0" err="1">
                  <a:solidFill>
                    <a:srgbClr val="000000"/>
                  </a:solidFill>
                </a:rPr>
                <a:t>vectors</a:t>
              </a:r>
              <a:r>
                <a:rPr lang="da-DK" sz="1600" dirty="0">
                  <a:solidFill>
                    <a:srgbClr val="000000"/>
                  </a:solidFill>
                </a:rPr>
                <a:t> [</a:t>
              </a:r>
              <a:r>
                <a:rPr lang="da-DK" sz="1600" dirty="0" err="1">
                  <a:solidFill>
                    <a:srgbClr val="000000"/>
                  </a:solidFill>
                </a:rPr>
                <a:t>e,s,a,b,l</a:t>
              </a:r>
              <a:r>
                <a:rPr lang="da-DK" sz="1600" dirty="0">
                  <a:solidFill>
                    <a:srgbClr val="000000"/>
                  </a:solidFill>
                </a:rPr>
                <a:t>]</a:t>
              </a:r>
              <a:endParaRPr lang="en-GB" sz="1600" dirty="0">
                <a:solidFill>
                  <a:srgbClr val="00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97575" y="5733256"/>
              <a:ext cx="68627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b="1" dirty="0" err="1">
                  <a:solidFill>
                    <a:srgbClr val="000000"/>
                  </a:solidFill>
                </a:rPr>
                <a:t>Similar</a:t>
              </a:r>
              <a:r>
                <a:rPr lang="da-DK" sz="1600" b="1" dirty="0">
                  <a:solidFill>
                    <a:srgbClr val="000000"/>
                  </a:solidFill>
                </a:rPr>
                <a:t> columns: </a:t>
              </a:r>
              <a:r>
                <a:rPr lang="da-DK" sz="1600" dirty="0">
                  <a:solidFill>
                    <a:srgbClr val="000000"/>
                  </a:solidFill>
                </a:rPr>
                <a:t>	Cos </a:t>
              </a:r>
              <a:r>
                <a:rPr lang="en-GB" sz="1600" i="1" dirty="0">
                  <a:solidFill>
                    <a:srgbClr val="000000"/>
                  </a:solidFill>
                  <a:sym typeface="Symbol"/>
                </a:rPr>
                <a:t></a:t>
              </a:r>
              <a:r>
                <a:rPr lang="en-GB" sz="1600" dirty="0">
                  <a:solidFill>
                    <a:srgbClr val="000000"/>
                  </a:solidFill>
                  <a:sym typeface="Symbol"/>
                </a:rPr>
                <a:t>   1		</a:t>
              </a:r>
              <a:r>
                <a:rPr lang="en-GB" sz="1600" i="1" dirty="0">
                  <a:solidFill>
                    <a:srgbClr val="000000"/>
                  </a:solidFill>
                  <a:sym typeface="Symbol"/>
                </a:rPr>
                <a:t>d</a:t>
              </a:r>
              <a:r>
                <a:rPr lang="en-GB" sz="1600" dirty="0">
                  <a:solidFill>
                    <a:srgbClr val="000000"/>
                  </a:solidFill>
                  <a:sym typeface="Symbol"/>
                </a:rPr>
                <a:t>  0</a:t>
              </a:r>
            </a:p>
            <a:p>
              <a:r>
                <a:rPr lang="en-GB" sz="1600" b="1" dirty="0">
                  <a:solidFill>
                    <a:srgbClr val="000000"/>
                  </a:solidFill>
                  <a:sym typeface="Symbol"/>
                </a:rPr>
                <a:t>Orthogonal columns</a:t>
              </a:r>
              <a:r>
                <a:rPr lang="en-GB" sz="1600" dirty="0">
                  <a:solidFill>
                    <a:srgbClr val="000000"/>
                  </a:solidFill>
                  <a:sym typeface="Symbol"/>
                </a:rPr>
                <a:t>:	Cos </a:t>
              </a:r>
              <a:r>
                <a:rPr lang="en-GB" sz="1600" i="1" dirty="0">
                  <a:solidFill>
                    <a:srgbClr val="000000"/>
                  </a:solidFill>
                  <a:sym typeface="Symbol"/>
                </a:rPr>
                <a:t></a:t>
              </a:r>
              <a:r>
                <a:rPr lang="en-GB" sz="1600" dirty="0">
                  <a:solidFill>
                    <a:srgbClr val="000000"/>
                  </a:solidFill>
                  <a:sym typeface="Symbol"/>
                </a:rPr>
                <a:t>   0		</a:t>
              </a:r>
              <a:r>
                <a:rPr lang="en-GB" sz="1600" i="1" dirty="0">
                  <a:solidFill>
                    <a:srgbClr val="000000"/>
                  </a:solidFill>
                  <a:sym typeface="Symbol"/>
                </a:rPr>
                <a:t>d</a:t>
              </a:r>
              <a:r>
                <a:rPr lang="en-GB" sz="1600" dirty="0">
                  <a:solidFill>
                    <a:srgbClr val="000000"/>
                  </a:solidFill>
                  <a:sym typeface="Symbol"/>
                </a:rPr>
                <a:t>  </a:t>
              </a:r>
              <a:r>
                <a:rPr lang="en-GB" sz="1600" dirty="0" err="1">
                  <a:solidFill>
                    <a:srgbClr val="000000"/>
                  </a:solidFill>
                  <a:sym typeface="Symbol"/>
                </a:rPr>
                <a:t>Sqrt</a:t>
              </a:r>
              <a:r>
                <a:rPr lang="en-GB" sz="1600" dirty="0">
                  <a:solidFill>
                    <a:srgbClr val="000000"/>
                  </a:solidFill>
                  <a:sym typeface="Symbol"/>
                </a:rPr>
                <a:t>(2)</a:t>
              </a:r>
            </a:p>
            <a:p>
              <a:r>
                <a:rPr lang="en-GB" sz="1600" b="1" dirty="0">
                  <a:solidFill>
                    <a:srgbClr val="000000"/>
                  </a:solidFill>
                  <a:sym typeface="Symbol"/>
                </a:rPr>
                <a:t>Opposite selectivity:</a:t>
              </a:r>
              <a:r>
                <a:rPr lang="en-GB" sz="1600" dirty="0">
                  <a:solidFill>
                    <a:srgbClr val="000000"/>
                  </a:solidFill>
                  <a:sym typeface="Symbol"/>
                </a:rPr>
                <a:t>	Cos </a:t>
              </a:r>
              <a:r>
                <a:rPr lang="en-GB" sz="1600" i="1" dirty="0">
                  <a:solidFill>
                    <a:srgbClr val="000000"/>
                  </a:solidFill>
                  <a:sym typeface="Symbol"/>
                </a:rPr>
                <a:t></a:t>
              </a:r>
              <a:r>
                <a:rPr lang="en-GB" sz="1600" dirty="0">
                  <a:solidFill>
                    <a:srgbClr val="000000"/>
                  </a:solidFill>
                  <a:sym typeface="Symbol"/>
                </a:rPr>
                <a:t>  -1		</a:t>
              </a:r>
              <a:r>
                <a:rPr lang="en-GB" sz="1600" i="1" dirty="0">
                  <a:solidFill>
                    <a:srgbClr val="000000"/>
                  </a:solidFill>
                  <a:sym typeface="Symbol"/>
                </a:rPr>
                <a:t>d</a:t>
              </a:r>
              <a:r>
                <a:rPr lang="en-GB" sz="1600" dirty="0">
                  <a:solidFill>
                    <a:srgbClr val="000000"/>
                  </a:solidFill>
                  <a:sym typeface="Symbol"/>
                </a:rPr>
                <a:t>  2 </a:t>
              </a:r>
              <a:r>
                <a:rPr lang="da-DK" sz="1600" dirty="0">
                  <a:solidFill>
                    <a:srgbClr val="000000"/>
                  </a:solidFill>
                </a:rPr>
                <a:t>	</a:t>
              </a:r>
              <a:endParaRPr lang="en-GB" sz="16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30162"/>
            <a:ext cx="7124746" cy="105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4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Analytical Chemistry, PLEN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31</a:t>
            </a:fld>
            <a:endParaRPr lang="da-DK"/>
          </a:p>
        </p:txBody>
      </p:sp>
      <p:sp>
        <p:nvSpPr>
          <p:cNvPr id="7" name="Footer Placeholder 2"/>
          <p:cNvSpPr txBox="1">
            <a:spLocks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Verdana" pitchFamily="34" charset="0"/>
                <a:ea typeface="ＭＳ Ｐゴシック" pitchFamily="-65" charset="-128"/>
                <a:cs typeface="+mn-cs"/>
              </a:rPr>
              <a:t>Analytical Chemistry, PLEN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Verdana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1044575" y="6508750"/>
            <a:ext cx="2133600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65" charset="-128"/>
                <a:cs typeface="+mn-cs"/>
              </a:rPr>
              <a:t>Dias </a:t>
            </a:r>
            <a:fld id="{CC4DBE1C-CE21-4CE5-B3C3-E18CB95915B1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65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ＭＳ Ｐゴシック" pitchFamily="-65" charset="-128"/>
              <a:cs typeface="+mn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337798"/>
              </p:ext>
            </p:extLst>
          </p:nvPr>
        </p:nvGraphicFramePr>
        <p:xfrm>
          <a:off x="2339752" y="2780928"/>
          <a:ext cx="4394160" cy="43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Ligning" r:id="rId3" imgW="2197100" imgH="215900" progId="Equation.3">
                  <p:embed/>
                </p:oleObj>
              </mc:Choice>
              <mc:Fallback>
                <p:oleObj name="Ligning" r:id="rId3" imgW="2197100" imgH="2159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780928"/>
                        <a:ext cx="4394160" cy="43128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ular Callout 9"/>
          <p:cNvSpPr/>
          <p:nvPr/>
        </p:nvSpPr>
        <p:spPr>
          <a:xfrm>
            <a:off x="179511" y="2564904"/>
            <a:ext cx="1872209" cy="792088"/>
          </a:xfrm>
          <a:prstGeom prst="wedgeRoundRectCallout">
            <a:avLst>
              <a:gd name="adj1" fmla="val 67057"/>
              <a:gd name="adj2" fmla="val 25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i="1" dirty="0"/>
              <a:t>Log(k) = Log(K)-Log(</a:t>
            </a:r>
            <a:r>
              <a:rPr lang="da-DK" sz="1600" i="1" dirty="0">
                <a:sym typeface="Symbol"/>
              </a:rPr>
              <a:t>)</a:t>
            </a:r>
            <a:endParaRPr lang="da-DK" sz="1600" i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179512" y="1052736"/>
            <a:ext cx="1728192" cy="792088"/>
          </a:xfrm>
          <a:prstGeom prst="wedgeRoundRectCallout">
            <a:avLst>
              <a:gd name="adj1" fmla="val 152879"/>
              <a:gd name="adj2" fmla="val 175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ym typeface="Symbol"/>
              </a:rPr>
              <a:t>-</a:t>
            </a:r>
            <a:r>
              <a:rPr lang="da-DK" sz="1600" dirty="0" err="1">
                <a:sym typeface="Symbol"/>
              </a:rPr>
              <a:t>electron</a:t>
            </a:r>
            <a:r>
              <a:rPr lang="da-DK" sz="1600" dirty="0">
                <a:sym typeface="Symbol"/>
              </a:rPr>
              <a:t> and lonepair </a:t>
            </a:r>
            <a:r>
              <a:rPr lang="da-DK" sz="1600" dirty="0" err="1">
                <a:sym typeface="Symbol"/>
              </a:rPr>
              <a:t>interactions</a:t>
            </a:r>
            <a:endParaRPr lang="da-DK" sz="16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051720" y="1052736"/>
            <a:ext cx="1584176" cy="821254"/>
          </a:xfrm>
          <a:prstGeom prst="wedgeRoundRectCallout">
            <a:avLst>
              <a:gd name="adj1" fmla="val 94609"/>
              <a:gd name="adj2" fmla="val 1683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i="1" dirty="0" err="1"/>
              <a:t>Interactions</a:t>
            </a:r>
            <a:r>
              <a:rPr lang="da-DK" sz="1600" i="1" dirty="0"/>
              <a:t> with </a:t>
            </a:r>
            <a:r>
              <a:rPr lang="da-DK" sz="1600" i="1" dirty="0" err="1"/>
              <a:t>dipoles</a:t>
            </a:r>
            <a:endParaRPr lang="da-DK" sz="1600" i="1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3779912" y="1052736"/>
            <a:ext cx="1944216" cy="821804"/>
          </a:xfrm>
          <a:prstGeom prst="wedgeRoundRectCallout">
            <a:avLst>
              <a:gd name="adj1" fmla="val 29684"/>
              <a:gd name="adj2" fmla="val 1716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i="1" dirty="0" err="1"/>
              <a:t>Acid</a:t>
            </a:r>
            <a:r>
              <a:rPr lang="da-DK" sz="1600" i="1" dirty="0"/>
              <a:t> and basic hydrogen </a:t>
            </a:r>
            <a:r>
              <a:rPr lang="da-DK" sz="1600" i="1" dirty="0" err="1"/>
              <a:t>bond</a:t>
            </a:r>
            <a:r>
              <a:rPr lang="da-DK" sz="1600" i="1" dirty="0"/>
              <a:t> </a:t>
            </a:r>
            <a:r>
              <a:rPr lang="da-DK" sz="1600" i="1" dirty="0" err="1"/>
              <a:t>interactions</a:t>
            </a:r>
            <a:endParaRPr lang="da-DK" sz="1600" i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868144" y="1052736"/>
            <a:ext cx="2952328" cy="792088"/>
          </a:xfrm>
          <a:prstGeom prst="wedgeRoundRectCallout">
            <a:avLst>
              <a:gd name="adj1" fmla="val -36936"/>
              <a:gd name="adj2" fmla="val 1749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i="1" dirty="0" err="1"/>
              <a:t>Cavity</a:t>
            </a:r>
            <a:r>
              <a:rPr lang="da-DK" sz="1600" i="1" dirty="0"/>
              <a:t> formation and </a:t>
            </a:r>
            <a:r>
              <a:rPr lang="da-DK" sz="1600" i="1" dirty="0" err="1"/>
              <a:t>dispersive</a:t>
            </a:r>
            <a:r>
              <a:rPr lang="da-DK" sz="1600" i="1" dirty="0"/>
              <a:t> </a:t>
            </a:r>
            <a:r>
              <a:rPr lang="da-DK" sz="1600" i="1" dirty="0" err="1"/>
              <a:t>interactions</a:t>
            </a:r>
            <a:endParaRPr lang="da-DK" sz="1600" i="1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344308" y="2564904"/>
            <a:ext cx="1584176" cy="792088"/>
          </a:xfrm>
          <a:prstGeom prst="wedgeRoundRectCallout">
            <a:avLst>
              <a:gd name="adj1" fmla="val -88041"/>
              <a:gd name="adj2" fmla="val 104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i="1" dirty="0" err="1"/>
              <a:t>Constant</a:t>
            </a:r>
            <a:r>
              <a:rPr lang="da-DK" sz="1600" i="1" dirty="0"/>
              <a:t>, </a:t>
            </a:r>
            <a:r>
              <a:rPr lang="da-DK" sz="1600" i="1" dirty="0" err="1"/>
              <a:t>may</a:t>
            </a:r>
            <a:r>
              <a:rPr lang="da-DK" sz="1600" i="1" dirty="0"/>
              <a:t> </a:t>
            </a:r>
            <a:r>
              <a:rPr lang="da-DK" sz="1600" i="1" dirty="0" err="1"/>
              <a:t>include</a:t>
            </a:r>
            <a:r>
              <a:rPr lang="da-DK" sz="1600" i="1" dirty="0"/>
              <a:t> Log(</a:t>
            </a:r>
            <a:r>
              <a:rPr lang="da-DK" sz="1600" i="1" dirty="0">
                <a:sym typeface="Symbol"/>
              </a:rPr>
              <a:t>)</a:t>
            </a:r>
            <a:endParaRPr lang="da-DK" sz="16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843199" y="5517232"/>
            <a:ext cx="7329251" cy="791493"/>
            <a:chOff x="843199" y="5517232"/>
            <a:chExt cx="7329251" cy="791493"/>
          </a:xfrm>
        </p:grpSpPr>
        <p:sp>
          <p:nvSpPr>
            <p:cNvPr id="16" name="TextBox 15"/>
            <p:cNvSpPr txBox="1"/>
            <p:nvPr/>
          </p:nvSpPr>
          <p:spPr>
            <a:xfrm>
              <a:off x="843199" y="5517232"/>
              <a:ext cx="7329251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a-DK" sz="1600" b="1" dirty="0" err="1">
                  <a:solidFill>
                    <a:srgbClr val="000000"/>
                  </a:solidFill>
                </a:rPr>
                <a:t>Solute</a:t>
              </a:r>
              <a:r>
                <a:rPr lang="da-DK" sz="1600" b="1" dirty="0">
                  <a:solidFill>
                    <a:srgbClr val="000000"/>
                  </a:solidFill>
                </a:rPr>
                <a:t> parameters: </a:t>
              </a:r>
              <a:r>
                <a:rPr lang="da-DK" sz="1600" b="1" i="1" dirty="0">
                  <a:solidFill>
                    <a:srgbClr val="000000"/>
                  </a:solidFill>
                </a:rPr>
                <a:t>E,S,A,B,L</a:t>
              </a:r>
              <a:r>
                <a:rPr lang="da-DK" sz="1600" b="1" dirty="0">
                  <a:solidFill>
                    <a:srgbClr val="000000"/>
                  </a:solidFill>
                </a:rPr>
                <a:t>	Independent of temperature !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9895" y="5970171"/>
              <a:ext cx="7322555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a-DK" sz="1600" b="1" dirty="0">
                  <a:solidFill>
                    <a:srgbClr val="000000"/>
                  </a:solidFill>
                </a:rPr>
                <a:t>Column parameters: </a:t>
              </a:r>
              <a:r>
                <a:rPr lang="da-DK" sz="1600" b="1" i="1" dirty="0" err="1">
                  <a:solidFill>
                    <a:srgbClr val="000000"/>
                  </a:solidFill>
                </a:rPr>
                <a:t>e,s,a,b,l,c</a:t>
              </a:r>
              <a:r>
                <a:rPr lang="da-DK" sz="1600" b="1" dirty="0">
                  <a:solidFill>
                    <a:srgbClr val="000000"/>
                  </a:solidFill>
                </a:rPr>
                <a:t>	</a:t>
              </a:r>
              <a:r>
                <a:rPr lang="da-DK" sz="1600" b="1" dirty="0" err="1">
                  <a:solidFill>
                    <a:srgbClr val="000000"/>
                  </a:solidFill>
                </a:rPr>
                <a:t>Depends</a:t>
              </a:r>
              <a:r>
                <a:rPr lang="da-DK" sz="1600" b="1" dirty="0">
                  <a:solidFill>
                    <a:srgbClr val="000000"/>
                  </a:solidFill>
                </a:rPr>
                <a:t> on </a:t>
              </a:r>
              <a:r>
                <a:rPr lang="da-DK" sz="1600" b="1" dirty="0" err="1">
                  <a:solidFill>
                    <a:srgbClr val="000000"/>
                  </a:solidFill>
                </a:rPr>
                <a:t>temperature</a:t>
              </a:r>
              <a:r>
                <a:rPr lang="da-DK" sz="1600" b="1" dirty="0">
                  <a:solidFill>
                    <a:srgbClr val="000000"/>
                  </a:solidFill>
                </a:rPr>
                <a:t> !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51920" y="3212976"/>
            <a:ext cx="2520280" cy="338554"/>
            <a:chOff x="3851920" y="3212976"/>
            <a:chExt cx="2520280" cy="338554"/>
          </a:xfrm>
        </p:grpSpPr>
        <p:sp>
          <p:nvSpPr>
            <p:cNvPr id="19" name="TextBox 18"/>
            <p:cNvSpPr txBox="1"/>
            <p:nvPr/>
          </p:nvSpPr>
          <p:spPr>
            <a:xfrm>
              <a:off x="3851920" y="3212976"/>
              <a:ext cx="556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sz="1600" i="1" dirty="0">
                  <a:solidFill>
                    <a:schemeClr val="bg1">
                      <a:lumMod val="50000"/>
                    </a:schemeClr>
                  </a:solidFill>
                  <a:sym typeface="Symbol"/>
                </a:rPr>
                <a:t></a:t>
              </a:r>
              <a:r>
                <a:rPr lang="en-US" sz="1600" i="1" baseline="-25000" dirty="0">
                  <a:solidFill>
                    <a:schemeClr val="bg1">
                      <a:lumMod val="50000"/>
                    </a:schemeClr>
                  </a:solidFill>
                  <a:sym typeface="Symbol"/>
                </a:rPr>
                <a:t>p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sym typeface="Symbol"/>
                </a:rPr>
                <a:t>)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04048" y="3212976"/>
              <a:ext cx="5581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sz="1600" i="1" dirty="0">
                  <a:solidFill>
                    <a:schemeClr val="bg1">
                      <a:lumMod val="50000"/>
                    </a:schemeClr>
                  </a:solidFill>
                  <a:sym typeface="Symbol"/>
                </a:rPr>
                <a:t></a:t>
              </a:r>
              <a:r>
                <a:rPr lang="en-US" sz="1600" i="1" baseline="-25000" dirty="0">
                  <a:solidFill>
                    <a:schemeClr val="bg1">
                      <a:lumMod val="50000"/>
                    </a:schemeClr>
                  </a:solidFill>
                  <a:sym typeface="Symbol"/>
                </a:rPr>
                <a:t>h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sym typeface="Symbol"/>
                </a:rPr>
                <a:t>)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15637" y="3212976"/>
              <a:ext cx="556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sz="1600" i="1" dirty="0">
                  <a:solidFill>
                    <a:schemeClr val="bg1">
                      <a:lumMod val="50000"/>
                    </a:schemeClr>
                  </a:solidFill>
                  <a:sym typeface="Symbol"/>
                </a:rPr>
                <a:t></a:t>
              </a:r>
              <a:r>
                <a:rPr lang="en-US" sz="1600" i="1" baseline="-25000" dirty="0">
                  <a:solidFill>
                    <a:schemeClr val="bg1">
                      <a:lumMod val="50000"/>
                    </a:schemeClr>
                  </a:solidFill>
                  <a:sym typeface="Symbol"/>
                </a:rPr>
                <a:t>d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sym typeface="Symbol"/>
                </a:rPr>
                <a:t>)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27584" y="3789040"/>
            <a:ext cx="7344866" cy="15696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Solute-solvent and solute-column interactions can be explained by: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Dispersive interactions 	</a:t>
            </a:r>
            <a:r>
              <a:rPr lang="en-US" sz="1600" i="1" dirty="0" err="1">
                <a:solidFill>
                  <a:srgbClr val="000000"/>
                </a:solidFill>
              </a:rPr>
              <a:t>lL</a:t>
            </a:r>
            <a:r>
              <a:rPr lang="en-US" sz="1600" dirty="0">
                <a:solidFill>
                  <a:srgbClr val="000000"/>
                </a:solidFill>
              </a:rPr>
              <a:t>		 </a:t>
            </a:r>
            <a:r>
              <a:rPr lang="en-US" sz="1600" i="1" dirty="0">
                <a:solidFill>
                  <a:srgbClr val="000000"/>
                </a:solidFill>
                <a:sym typeface="Symbol"/>
              </a:rPr>
              <a:t></a:t>
            </a:r>
            <a:r>
              <a:rPr lang="en-US" sz="1600" i="1" baseline="-25000" dirty="0">
                <a:solidFill>
                  <a:srgbClr val="000000"/>
                </a:solidFill>
                <a:sym typeface="Symbol"/>
              </a:rPr>
              <a:t>d</a:t>
            </a:r>
            <a:endParaRPr lang="en-US" sz="1600" i="1" baseline="-25000" dirty="0">
              <a:solidFill>
                <a:srgbClr val="00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Polar interactions 		</a:t>
            </a:r>
            <a:r>
              <a:rPr lang="en-US" sz="1600" i="1" dirty="0" err="1">
                <a:solidFill>
                  <a:srgbClr val="000000"/>
                </a:solidFill>
              </a:rPr>
              <a:t>eE</a:t>
            </a:r>
            <a:r>
              <a:rPr lang="en-US" sz="1600" dirty="0">
                <a:solidFill>
                  <a:srgbClr val="000000"/>
                </a:solidFill>
              </a:rPr>
              <a:t> and </a:t>
            </a:r>
            <a:r>
              <a:rPr lang="en-US" sz="1600" i="1" dirty="0" err="1">
                <a:solidFill>
                  <a:srgbClr val="000000"/>
                </a:solidFill>
              </a:rPr>
              <a:t>sS</a:t>
            </a:r>
            <a:r>
              <a:rPr lang="en-US" sz="1600" dirty="0">
                <a:solidFill>
                  <a:srgbClr val="000000"/>
                </a:solidFill>
              </a:rPr>
              <a:t>	</a:t>
            </a:r>
            <a:r>
              <a:rPr lang="en-US" sz="1600" i="1" dirty="0">
                <a:solidFill>
                  <a:srgbClr val="000000"/>
                </a:solidFill>
                <a:sym typeface="Symbol"/>
              </a:rPr>
              <a:t> </a:t>
            </a:r>
            <a:r>
              <a:rPr lang="en-US" sz="1600" i="1" baseline="-25000" dirty="0">
                <a:solidFill>
                  <a:srgbClr val="000000"/>
                </a:solidFill>
                <a:sym typeface="Symbol"/>
              </a:rPr>
              <a:t>p</a:t>
            </a:r>
            <a:endParaRPr lang="en-US" sz="1600" dirty="0">
              <a:solidFill>
                <a:srgbClr val="00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Hydrogen bond interactions 	</a:t>
            </a:r>
            <a:r>
              <a:rPr lang="en-US" sz="1600" i="1" dirty="0" err="1">
                <a:solidFill>
                  <a:srgbClr val="000000"/>
                </a:solidFill>
              </a:rPr>
              <a:t>aA</a:t>
            </a:r>
            <a:r>
              <a:rPr lang="en-US" sz="1600" dirty="0">
                <a:solidFill>
                  <a:srgbClr val="000000"/>
                </a:solidFill>
              </a:rPr>
              <a:t> and </a:t>
            </a:r>
            <a:r>
              <a:rPr lang="en-US" sz="1600" i="1" dirty="0" err="1">
                <a:solidFill>
                  <a:srgbClr val="000000"/>
                </a:solidFill>
              </a:rPr>
              <a:t>bB</a:t>
            </a:r>
            <a:r>
              <a:rPr lang="en-US" sz="1600" dirty="0">
                <a:solidFill>
                  <a:srgbClr val="000000"/>
                </a:solidFill>
              </a:rPr>
              <a:t>	</a:t>
            </a:r>
            <a:r>
              <a:rPr lang="en-US" sz="1600" i="1" dirty="0">
                <a:solidFill>
                  <a:srgbClr val="000000"/>
                </a:solidFill>
                <a:sym typeface="Symbol"/>
              </a:rPr>
              <a:t> </a:t>
            </a:r>
            <a:r>
              <a:rPr lang="en-US" sz="1600" i="1" baseline="-25000" dirty="0">
                <a:solidFill>
                  <a:srgbClr val="000000"/>
                </a:solidFill>
                <a:sym typeface="Symbol"/>
              </a:rPr>
              <a:t>h</a:t>
            </a:r>
          </a:p>
          <a:p>
            <a:pPr lvl="1">
              <a:buFont typeface="Arial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Ion-ion interactions 		(Liquid Chromatography)</a:t>
            </a:r>
          </a:p>
        </p:txBody>
      </p:sp>
    </p:spTree>
    <p:extLst>
      <p:ext uri="{BB962C8B-B14F-4D97-AF65-F5344CB8AC3E}">
        <p14:creationId xmlns:p14="http://schemas.microsoft.com/office/powerpoint/2010/main" val="412915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Analytical Chemistry, PLEN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a-DK"/>
              <a:t>Dias </a:t>
            </a:r>
            <a:fld id="{DCEF8A31-7B6C-4810-A880-FC179E164971}" type="slidenum">
              <a:rPr lang="da-DK" smtClean="0"/>
              <a:pPr/>
              <a:t>32</a:t>
            </a:fld>
            <a:endParaRPr lang="da-DK"/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" b="103"/>
          <a:stretch>
            <a:fillRect/>
          </a:stretch>
        </p:blipFill>
        <p:spPr bwMode="auto">
          <a:xfrm>
            <a:off x="-108520" y="255875"/>
            <a:ext cx="9697312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518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Molecular polarity – dipole moments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err="1"/>
              <a:t>Analytical</a:t>
            </a:r>
            <a:r>
              <a:rPr lang="da-DK" dirty="0"/>
              <a:t> </a:t>
            </a:r>
            <a:r>
              <a:rPr lang="da-DK" dirty="0" err="1"/>
              <a:t>Chemistry</a:t>
            </a:r>
            <a:r>
              <a:rPr lang="da-DK" dirty="0"/>
              <a:t>, PLEN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6" name="TextBox 5"/>
          <p:cNvSpPr txBox="1"/>
          <p:nvPr/>
        </p:nvSpPr>
        <p:spPr>
          <a:xfrm>
            <a:off x="899592" y="1124743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Dipole moment: A vector from the centre of negative charge to the centre of positive charge in a molecule</a:t>
            </a:r>
          </a:p>
        </p:txBody>
      </p:sp>
      <p:graphicFrame>
        <p:nvGraphicFramePr>
          <p:cNvPr id="100357" name="Object 5"/>
          <p:cNvGraphicFramePr>
            <a:graphicFrameLocks noChangeAspect="1"/>
          </p:cNvGraphicFramePr>
          <p:nvPr/>
        </p:nvGraphicFramePr>
        <p:xfrm>
          <a:off x="1199770" y="2166235"/>
          <a:ext cx="1680675" cy="687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795704" imgH="326201" progId="">
                  <p:embed/>
                </p:oleObj>
              </mc:Choice>
              <mc:Fallback>
                <p:oleObj name="CS ChemDraw Drawing" r:id="rId3" imgW="795704" imgH="326201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770" y="2166235"/>
                        <a:ext cx="1680675" cy="687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50241" y="2546280"/>
            <a:ext cx="604310" cy="450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sym typeface="Symbol"/>
              </a:rPr>
              <a:t>+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3" y="2546280"/>
            <a:ext cx="537286" cy="28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sym typeface="Symbol"/>
              </a:rPr>
              <a:t>+</a:t>
            </a:r>
            <a:endParaRPr lang="en-GB" sz="16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07704" y="2035389"/>
            <a:ext cx="3328569" cy="698792"/>
            <a:chOff x="5475701" y="1996044"/>
            <a:chExt cx="3328569" cy="698792"/>
          </a:xfrm>
        </p:grpSpPr>
        <p:sp>
          <p:nvSpPr>
            <p:cNvPr id="19" name="Down Arrow 18"/>
            <p:cNvSpPr/>
            <p:nvPr/>
          </p:nvSpPr>
          <p:spPr>
            <a:xfrm>
              <a:off x="5475701" y="2165321"/>
              <a:ext cx="216024" cy="52951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35563" y="1996044"/>
              <a:ext cx="2768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Dipole moment = 1.85 D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48064" y="1844824"/>
            <a:ext cx="3560618" cy="1058634"/>
            <a:chOff x="5148064" y="1844824"/>
            <a:chExt cx="3560618" cy="1058634"/>
          </a:xfrm>
        </p:grpSpPr>
        <p:graphicFrame>
          <p:nvGraphicFramePr>
            <p:cNvPr id="100358" name="Object 6"/>
            <p:cNvGraphicFramePr>
              <a:graphicFrameLocks noChangeAspect="1"/>
            </p:cNvGraphicFramePr>
            <p:nvPr/>
          </p:nvGraphicFramePr>
          <p:xfrm>
            <a:off x="5148064" y="1916832"/>
            <a:ext cx="1440160" cy="92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5" imgW="803051" imgH="518160" progId="">
                    <p:embed/>
                  </p:oleObj>
                </mc:Choice>
                <mc:Fallback>
                  <p:oleObj name="CS ChemDraw Drawing" r:id="rId5" imgW="803051" imgH="518160" progId="">
                    <p:embed/>
                    <p:pic>
                      <p:nvPicPr>
                        <p:cNvPr id="0" name="Picture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8064" y="1916832"/>
                          <a:ext cx="1440160" cy="927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5868144" y="2276872"/>
              <a:ext cx="6480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FF0000"/>
                  </a:solidFill>
                  <a:sym typeface="Symbol"/>
                </a:rPr>
                <a:t>2+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36096" y="2564904"/>
              <a:ext cx="37863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0099FF"/>
                  </a:solidFill>
                  <a:sym typeface="Symbol"/>
                </a:rPr>
                <a:t>-</a:t>
              </a:r>
              <a:endParaRPr lang="en-GB" sz="1600" dirty="0">
                <a:solidFill>
                  <a:srgbClr val="0099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88224" y="1844824"/>
              <a:ext cx="37863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0099FF"/>
                  </a:solidFill>
                  <a:sym typeface="Symbol"/>
                </a:rPr>
                <a:t>-</a:t>
              </a:r>
              <a:endParaRPr lang="en-GB" sz="1600" dirty="0">
                <a:solidFill>
                  <a:srgbClr val="0099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48264" y="1988840"/>
              <a:ext cx="17604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Symmetric, no</a:t>
              </a:r>
            </a:p>
            <a:p>
              <a:r>
                <a:rPr lang="en-GB" sz="1600" dirty="0">
                  <a:solidFill>
                    <a:srgbClr val="000000"/>
                  </a:solidFill>
                </a:rPr>
                <a:t>Dipole moment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43608" y="3573016"/>
            <a:ext cx="6367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Polarity according to dipole moments:</a:t>
            </a:r>
          </a:p>
          <a:p>
            <a:endParaRPr lang="en-GB" sz="1600" dirty="0">
              <a:solidFill>
                <a:srgbClr val="000000"/>
              </a:solidFill>
            </a:endParaRPr>
          </a:p>
          <a:p>
            <a:r>
              <a:rPr lang="en-GB" sz="1600" dirty="0">
                <a:solidFill>
                  <a:srgbClr val="000000"/>
                </a:solidFill>
              </a:rPr>
              <a:t>No dipole  &lt;&lt; small dipole moment &lt; large dipole moment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43608" y="4797152"/>
            <a:ext cx="6526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Large dipole moments are often associated with </a:t>
            </a:r>
            <a:r>
              <a:rPr lang="en-GB" sz="1600" dirty="0" err="1">
                <a:solidFill>
                  <a:srgbClr val="000000"/>
                </a:solidFill>
              </a:rPr>
              <a:t>heteroatoms</a:t>
            </a:r>
            <a:endParaRPr lang="en-GB" sz="1600" dirty="0">
              <a:solidFill>
                <a:srgbClr val="000000"/>
              </a:solidFill>
            </a:endParaRPr>
          </a:p>
          <a:p>
            <a:r>
              <a:rPr lang="en-GB" sz="1600" dirty="0">
                <a:solidFill>
                  <a:srgbClr val="000000"/>
                </a:solidFill>
              </a:rPr>
              <a:t>O, N, S and the halogens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73090" y="1979821"/>
            <a:ext cx="3786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99FF"/>
                </a:solidFill>
                <a:sym typeface="Symbol"/>
              </a:rPr>
              <a:t>-</a:t>
            </a:r>
            <a:endParaRPr lang="en-GB" sz="1600" dirty="0">
              <a:solidFill>
                <a:srgbClr val="0099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1720" y="1988840"/>
            <a:ext cx="3786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99FF"/>
                </a:solidFill>
                <a:sym typeface="Symbol"/>
              </a:rPr>
              <a:t>-</a:t>
            </a:r>
            <a:endParaRPr lang="en-GB" sz="1600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Molecular polarity - </a:t>
            </a:r>
            <a:r>
              <a:rPr lang="en-GB" dirty="0" err="1"/>
              <a:t>polarizability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err="1"/>
              <a:t>Analytical</a:t>
            </a:r>
            <a:r>
              <a:rPr lang="da-DK" dirty="0"/>
              <a:t> </a:t>
            </a:r>
            <a:r>
              <a:rPr lang="da-DK" dirty="0" err="1"/>
              <a:t>Chemistry</a:t>
            </a:r>
            <a:r>
              <a:rPr lang="da-DK" dirty="0"/>
              <a:t>, PLEN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1043609" y="1628800"/>
            <a:ext cx="7776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Induced dipole: The electron cloud in molecules with loosely bound electrons (double bonds, </a:t>
            </a:r>
            <a:r>
              <a:rPr lang="en-GB" sz="1600" dirty="0" err="1">
                <a:solidFill>
                  <a:srgbClr val="000000"/>
                </a:solidFill>
              </a:rPr>
              <a:t>heteroatoms</a:t>
            </a:r>
            <a:r>
              <a:rPr lang="en-GB" sz="1600" dirty="0">
                <a:solidFill>
                  <a:srgbClr val="000000"/>
                </a:solidFill>
              </a:rPr>
              <a:t> and lone pairs) may be polarized by neighbour molecules with a dipole moment or a charge.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15616" y="2492896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ym typeface="Symbol"/>
              </a:rPr>
              <a:t></a:t>
            </a:r>
            <a:r>
              <a:rPr lang="en-GB" dirty="0"/>
              <a:t>-       </a:t>
            </a:r>
            <a:r>
              <a:rPr lang="en-GB" dirty="0">
                <a:sym typeface="Symbol"/>
              </a:rPr>
              <a:t></a:t>
            </a:r>
            <a:r>
              <a:rPr lang="en-GB" dirty="0"/>
              <a:t>+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48264" y="2492896"/>
            <a:ext cx="1296144" cy="504056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699792" y="2708920"/>
            <a:ext cx="4816152" cy="1080120"/>
            <a:chOff x="2699792" y="2708920"/>
            <a:chExt cx="4816152" cy="1080120"/>
          </a:xfrm>
        </p:grpSpPr>
        <p:sp>
          <p:nvSpPr>
            <p:cNvPr id="8" name="Rounded Rectangle 7"/>
            <p:cNvSpPr/>
            <p:nvPr/>
          </p:nvSpPr>
          <p:spPr>
            <a:xfrm>
              <a:off x="3131840" y="3284984"/>
              <a:ext cx="1944216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ym typeface="Symbol"/>
                </a:rPr>
                <a:t></a:t>
              </a:r>
              <a:r>
                <a:rPr lang="en-GB" dirty="0"/>
                <a:t>-       </a:t>
              </a:r>
              <a:r>
                <a:rPr lang="en-GB" dirty="0">
                  <a:sym typeface="Symbol"/>
                </a:rPr>
                <a:t></a:t>
              </a:r>
              <a:r>
                <a:rPr lang="en-GB" dirty="0"/>
                <a:t>+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148064" y="3284984"/>
              <a:ext cx="1296144" cy="504056"/>
            </a:xfrm>
            <a:prstGeom prst="round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rgbClr val="000000"/>
                  </a:solidFill>
                  <a:sym typeface="Symbol"/>
                </a:rPr>
                <a:t></a:t>
              </a:r>
              <a:r>
                <a:rPr lang="en-GB" sz="1600" dirty="0">
                  <a:solidFill>
                    <a:srgbClr val="000000"/>
                  </a:solidFill>
                </a:rPr>
                <a:t>-        </a:t>
              </a:r>
              <a:r>
                <a:rPr lang="en-GB" sz="1600" dirty="0">
                  <a:solidFill>
                    <a:srgbClr val="000000"/>
                  </a:solidFill>
                  <a:sym typeface="Symbol"/>
                </a:rPr>
                <a:t>+</a:t>
              </a:r>
              <a:r>
                <a:rPr lang="en-GB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28" name="Arc 27"/>
            <p:cNvSpPr/>
            <p:nvPr/>
          </p:nvSpPr>
          <p:spPr>
            <a:xfrm>
              <a:off x="2699792" y="2708920"/>
              <a:ext cx="1368152" cy="936104"/>
            </a:xfrm>
            <a:prstGeom prst="arc">
              <a:avLst>
                <a:gd name="adj1" fmla="val 16200000"/>
                <a:gd name="adj2" fmla="val 42548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Arc 28"/>
            <p:cNvSpPr/>
            <p:nvPr/>
          </p:nvSpPr>
          <p:spPr>
            <a:xfrm flipH="1">
              <a:off x="5868144" y="2708920"/>
              <a:ext cx="1647800" cy="936104"/>
            </a:xfrm>
            <a:prstGeom prst="arc">
              <a:avLst>
                <a:gd name="adj1" fmla="val 16200000"/>
                <a:gd name="adj2" fmla="val 42548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59633" y="4437112"/>
            <a:ext cx="7884368" cy="1800200"/>
            <a:chOff x="1259633" y="4437112"/>
            <a:chExt cx="7884368" cy="1800200"/>
          </a:xfrm>
        </p:grpSpPr>
        <p:sp>
          <p:nvSpPr>
            <p:cNvPr id="23" name="TextBox 22"/>
            <p:cNvSpPr txBox="1"/>
            <p:nvPr/>
          </p:nvSpPr>
          <p:spPr>
            <a:xfrm>
              <a:off x="1259633" y="4437112"/>
              <a:ext cx="7884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Even two </a:t>
              </a:r>
              <a:r>
                <a:rPr lang="en-GB" sz="1600" dirty="0" err="1">
                  <a:solidFill>
                    <a:srgbClr val="000000"/>
                  </a:solidFill>
                </a:rPr>
                <a:t>polarizable</a:t>
              </a:r>
              <a:r>
                <a:rPr lang="en-GB" sz="1600" dirty="0">
                  <a:solidFill>
                    <a:srgbClr val="000000"/>
                  </a:solidFill>
                </a:rPr>
                <a:t> molecules without permanent dipoles may induce dipoles in each other when they interact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948264" y="4941168"/>
              <a:ext cx="1296144" cy="504056"/>
            </a:xfrm>
            <a:prstGeom prst="round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148064" y="5733256"/>
              <a:ext cx="1296144" cy="504056"/>
            </a:xfrm>
            <a:prstGeom prst="round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rgbClr val="000000"/>
                  </a:solidFill>
                  <a:sym typeface="Symbol"/>
                </a:rPr>
                <a:t></a:t>
              </a:r>
              <a:r>
                <a:rPr lang="en-GB" sz="1600" dirty="0">
                  <a:solidFill>
                    <a:srgbClr val="000000"/>
                  </a:solidFill>
                </a:rPr>
                <a:t>-        </a:t>
              </a:r>
              <a:r>
                <a:rPr lang="en-GB" sz="1600" dirty="0">
                  <a:solidFill>
                    <a:srgbClr val="000000"/>
                  </a:solidFill>
                  <a:sym typeface="Symbol"/>
                </a:rPr>
                <a:t>+</a:t>
              </a:r>
              <a:r>
                <a:rPr lang="en-GB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907704" y="5013176"/>
              <a:ext cx="1296144" cy="504056"/>
            </a:xfrm>
            <a:prstGeom prst="round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707904" y="5733256"/>
              <a:ext cx="1296144" cy="504056"/>
            </a:xfrm>
            <a:prstGeom prst="round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rgbClr val="000000"/>
                  </a:solidFill>
                  <a:sym typeface="Symbol"/>
                </a:rPr>
                <a:t></a:t>
              </a:r>
              <a:r>
                <a:rPr lang="en-GB" sz="1600" dirty="0">
                  <a:solidFill>
                    <a:srgbClr val="000000"/>
                  </a:solidFill>
                </a:rPr>
                <a:t>-        </a:t>
              </a:r>
              <a:r>
                <a:rPr lang="en-GB" sz="1600" dirty="0">
                  <a:solidFill>
                    <a:srgbClr val="000000"/>
                  </a:solidFill>
                  <a:sym typeface="Symbol"/>
                </a:rPr>
                <a:t>+</a:t>
              </a:r>
              <a:r>
                <a:rPr lang="en-GB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0" name="Arc 29"/>
            <p:cNvSpPr/>
            <p:nvPr/>
          </p:nvSpPr>
          <p:spPr>
            <a:xfrm>
              <a:off x="2708176" y="5157192"/>
              <a:ext cx="1368152" cy="936104"/>
            </a:xfrm>
            <a:prstGeom prst="arc">
              <a:avLst>
                <a:gd name="adj1" fmla="val 16200000"/>
                <a:gd name="adj2" fmla="val 42548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Arc 30"/>
            <p:cNvSpPr/>
            <p:nvPr/>
          </p:nvSpPr>
          <p:spPr>
            <a:xfrm flipH="1">
              <a:off x="5876528" y="5157192"/>
              <a:ext cx="1647800" cy="936104"/>
            </a:xfrm>
            <a:prstGeom prst="arc">
              <a:avLst>
                <a:gd name="adj1" fmla="val 16200000"/>
                <a:gd name="adj2" fmla="val 42548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Weak interactions – van </a:t>
            </a:r>
            <a:r>
              <a:rPr lang="en-GB" dirty="0" err="1"/>
              <a:t>der</a:t>
            </a:r>
            <a:r>
              <a:rPr lang="en-GB" dirty="0"/>
              <a:t> Waals forces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err="1"/>
              <a:t>Analytical</a:t>
            </a:r>
            <a:r>
              <a:rPr lang="da-DK" dirty="0"/>
              <a:t> </a:t>
            </a:r>
            <a:r>
              <a:rPr lang="da-DK" dirty="0" err="1"/>
              <a:t>Chemistry</a:t>
            </a:r>
            <a:r>
              <a:rPr lang="da-DK" dirty="0"/>
              <a:t>, PLEN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6</a:t>
            </a:fld>
            <a:endParaRPr lang="da-DK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59633" y="1233304"/>
          <a:ext cx="6912817" cy="1835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856">
                <a:tc>
                  <a:txBody>
                    <a:bodyPr/>
                    <a:lstStyle/>
                    <a:p>
                      <a:r>
                        <a:rPr lang="en-GB" sz="1600" dirty="0"/>
                        <a:t>Interaction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Dipole-dipole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Orientation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Keesom</a:t>
                      </a:r>
                      <a:r>
                        <a:rPr lang="en-GB" sz="1600" dirty="0"/>
                        <a:t> (1912)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Dipole-induced dipole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Debye</a:t>
                      </a:r>
                      <a:r>
                        <a:rPr lang="en-GB" sz="1600" baseline="0" dirty="0"/>
                        <a:t> (1920)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Induced dipole-induced</a:t>
                      </a:r>
                      <a:r>
                        <a:rPr lang="en-GB" sz="1600" baseline="0" dirty="0"/>
                        <a:t> dipole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Dispersion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London (1930)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403648" y="3140968"/>
            <a:ext cx="6343650" cy="3548137"/>
            <a:chOff x="1403648" y="3140968"/>
            <a:chExt cx="6343650" cy="3548137"/>
          </a:xfrm>
        </p:grpSpPr>
        <p:pic>
          <p:nvPicPr>
            <p:cNvPr id="10342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3140968"/>
              <a:ext cx="6343650" cy="340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444208" y="6381328"/>
              <a:ext cx="11865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</a:rPr>
                <a:t>Miller 2005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43808" y="6381328"/>
            <a:ext cx="2661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</a:rPr>
              <a:t>Energy </a:t>
            </a:r>
            <a:r>
              <a:rPr lang="en-GB" sz="1600" dirty="0">
                <a:solidFill>
                  <a:srgbClr val="0000FF"/>
                </a:solidFill>
                <a:sym typeface="Symbol"/>
              </a:rPr>
              <a:t> 0.5 – 2 kJ/mol</a:t>
            </a:r>
            <a:endParaRPr lang="en-GB" sz="1600" dirty="0">
              <a:solidFill>
                <a:srgbClr val="0000FF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1042988" y="1772816"/>
            <a:ext cx="189735" cy="720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1042988" y="2492896"/>
            <a:ext cx="216644" cy="5760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7504" y="1916832"/>
            <a:ext cx="953915" cy="1159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sym typeface="Symbol"/>
              </a:rPr>
              <a:t></a:t>
            </a:r>
            <a:r>
              <a:rPr lang="en-US" sz="1600" i="1" baseline="-25000" dirty="0">
                <a:solidFill>
                  <a:srgbClr val="000000"/>
                </a:solidFill>
                <a:sym typeface="Symbol"/>
              </a:rPr>
              <a:t>p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Polar</a:t>
            </a:r>
          </a:p>
          <a:p>
            <a:endParaRPr lang="en-US" sz="1600" baseline="-25000" dirty="0">
              <a:solidFill>
                <a:srgbClr val="000000"/>
              </a:solidFill>
            </a:endParaRPr>
          </a:p>
          <a:p>
            <a:endParaRPr lang="en-US" sz="1600" baseline="-25000" dirty="0">
              <a:solidFill>
                <a:srgbClr val="000000"/>
              </a:solidFill>
            </a:endParaRPr>
          </a:p>
          <a:p>
            <a:r>
              <a:rPr lang="en-US" sz="1600" i="1" dirty="0">
                <a:solidFill>
                  <a:srgbClr val="000000"/>
                </a:solidFill>
                <a:sym typeface="Symbol"/>
              </a:rPr>
              <a:t></a:t>
            </a:r>
            <a:r>
              <a:rPr lang="en-US" sz="1600" i="1" baseline="-25000" dirty="0">
                <a:solidFill>
                  <a:srgbClr val="000000"/>
                </a:solidFill>
                <a:sym typeface="Symbol"/>
              </a:rPr>
              <a:t>d </a:t>
            </a:r>
            <a:r>
              <a:rPr lang="en-US" sz="1600" dirty="0">
                <a:solidFill>
                  <a:srgbClr val="000000"/>
                </a:solidFill>
              </a:rPr>
              <a:t>Non-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polar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Medium strong interactions – hydrogen bonding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err="1"/>
              <a:t>Analytical</a:t>
            </a:r>
            <a:r>
              <a:rPr lang="da-DK" dirty="0"/>
              <a:t> </a:t>
            </a:r>
            <a:r>
              <a:rPr lang="da-DK" dirty="0" err="1"/>
              <a:t>Chemistry</a:t>
            </a:r>
            <a:r>
              <a:rPr lang="da-DK" dirty="0"/>
              <a:t>, PLEN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7" name="TextBox 6"/>
          <p:cNvSpPr txBox="1"/>
          <p:nvPr/>
        </p:nvSpPr>
        <p:spPr>
          <a:xfrm>
            <a:off x="755576" y="119675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Hydrogen bound to an electronegative atom may form a relatively strong bond with a lone-pair or an electronegative atom in another molecule.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0" y="1916832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</a:rPr>
              <a:t>Hydrogen bonds: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</a:rPr>
              <a:t>O−H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</a:t>
            </a:r>
            <a:r>
              <a:rPr lang="en-US" sz="1600" dirty="0">
                <a:solidFill>
                  <a:srgbClr val="000000"/>
                </a:solidFill>
              </a:rPr>
              <a:t>:N 	</a:t>
            </a:r>
            <a:r>
              <a:rPr lang="en-US" sz="1600" dirty="0">
                <a:solidFill>
                  <a:srgbClr val="0000FF"/>
                </a:solidFill>
              </a:rPr>
              <a:t>29 kJ/mol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</a:rPr>
              <a:t>O−H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</a:t>
            </a:r>
            <a:r>
              <a:rPr lang="en-US" sz="1600" dirty="0">
                <a:solidFill>
                  <a:srgbClr val="000000"/>
                </a:solidFill>
              </a:rPr>
              <a:t>:O 	</a:t>
            </a:r>
            <a:r>
              <a:rPr lang="en-US" sz="1600" dirty="0">
                <a:solidFill>
                  <a:srgbClr val="0000FF"/>
                </a:solidFill>
              </a:rPr>
              <a:t>21 kJ/mol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</a:rPr>
              <a:t>N−H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</a:t>
            </a:r>
            <a:r>
              <a:rPr lang="en-US" sz="1600" dirty="0">
                <a:solidFill>
                  <a:srgbClr val="000000"/>
                </a:solidFill>
              </a:rPr>
              <a:t>:N 	</a:t>
            </a:r>
            <a:r>
              <a:rPr lang="en-US" sz="1600" dirty="0">
                <a:solidFill>
                  <a:srgbClr val="0000FF"/>
                </a:solidFill>
              </a:rPr>
              <a:t>13 kJ/mol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</a:rPr>
              <a:t>N−H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:</a:t>
            </a:r>
            <a:r>
              <a:rPr lang="en-US" sz="1600" dirty="0">
                <a:solidFill>
                  <a:srgbClr val="000000"/>
                </a:solidFill>
              </a:rPr>
              <a:t>O   	  </a:t>
            </a:r>
            <a:r>
              <a:rPr lang="en-US" sz="1600" dirty="0">
                <a:solidFill>
                  <a:srgbClr val="0000FF"/>
                </a:solidFill>
              </a:rPr>
              <a:t>8 kJ/mol</a:t>
            </a:r>
          </a:p>
        </p:txBody>
      </p:sp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1835696" y="1844824"/>
          <a:ext cx="1911382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165894" imgH="1008866" progId="">
                  <p:embed/>
                </p:oleObj>
              </mc:Choice>
              <mc:Fallback>
                <p:oleObj name="CS ChemDraw Drawing" r:id="rId3" imgW="1165894" imgH="1008866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844824"/>
                        <a:ext cx="1911382" cy="1656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827584" y="4221088"/>
            <a:ext cx="7416824" cy="2001708"/>
            <a:chOff x="827584" y="4221088"/>
            <a:chExt cx="7416824" cy="2001708"/>
          </a:xfrm>
        </p:grpSpPr>
        <p:sp>
          <p:nvSpPr>
            <p:cNvPr id="19" name="Rectangle 18"/>
            <p:cNvSpPr/>
            <p:nvPr/>
          </p:nvSpPr>
          <p:spPr>
            <a:xfrm>
              <a:off x="4644008" y="4653136"/>
              <a:ext cx="36004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</a:rPr>
                <a:t>Covalent bonds:</a:t>
              </a:r>
            </a:p>
            <a:p>
              <a:pPr lvl="0"/>
              <a:r>
                <a:rPr lang="en-US" sz="1600" dirty="0">
                  <a:solidFill>
                    <a:srgbClr val="000000"/>
                  </a:solidFill>
                </a:rPr>
                <a:t>C−N	   	306 kJ/mol</a:t>
              </a:r>
            </a:p>
            <a:p>
              <a:pPr lvl="0"/>
              <a:r>
                <a:rPr lang="en-US" sz="1600" dirty="0">
                  <a:solidFill>
                    <a:srgbClr val="000000"/>
                  </a:solidFill>
                </a:rPr>
                <a:t>C−C 		348 kJ/mol</a:t>
              </a:r>
            </a:p>
            <a:p>
              <a:pPr lvl="0"/>
              <a:r>
                <a:rPr lang="en-US" sz="1600" dirty="0">
                  <a:solidFill>
                    <a:srgbClr val="000000"/>
                  </a:solidFill>
                </a:rPr>
                <a:t>C−H 		415 kJ/mol</a:t>
              </a:r>
            </a:p>
            <a:p>
              <a:pPr lvl="0"/>
              <a:r>
                <a:rPr lang="en-US" sz="1600" dirty="0">
                  <a:solidFill>
                    <a:srgbClr val="000000"/>
                  </a:solidFill>
                </a:rPr>
                <a:t>C=O		608 kJ/mol</a:t>
              </a:r>
            </a:p>
            <a:p>
              <a:pPr lvl="0"/>
              <a:r>
                <a:rPr lang="en-US" sz="1600" dirty="0">
                  <a:solidFill>
                    <a:srgbClr val="000000"/>
                  </a:solidFill>
                </a:rPr>
                <a:t>C≡N   	 	888 kJ/mol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7584" y="4221088"/>
              <a:ext cx="71287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But - the hydrogen bond is not at all as strong as a covalent bond: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27584" y="357301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Hydrogen bonds are stronger than van </a:t>
            </a:r>
            <a:r>
              <a:rPr lang="en-GB" sz="1600" dirty="0" err="1">
                <a:solidFill>
                  <a:srgbClr val="000000"/>
                </a:solidFill>
              </a:rPr>
              <a:t>der</a:t>
            </a:r>
            <a:r>
              <a:rPr lang="en-GB" sz="1600" dirty="0">
                <a:solidFill>
                  <a:srgbClr val="000000"/>
                </a:solidFill>
              </a:rPr>
              <a:t> Waals interactions, and they are directional like covalent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Medium interactions – hydrogen bonding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err="1"/>
              <a:t>Analytical</a:t>
            </a:r>
            <a:r>
              <a:rPr lang="da-DK" dirty="0"/>
              <a:t> </a:t>
            </a:r>
            <a:r>
              <a:rPr lang="da-DK" dirty="0" err="1"/>
              <a:t>Chemistry</a:t>
            </a:r>
            <a:r>
              <a:rPr lang="da-DK" dirty="0"/>
              <a:t>, PLEN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8</a:t>
            </a:fld>
            <a:endParaRPr lang="da-DK"/>
          </a:p>
        </p:txBody>
      </p:sp>
      <p:grpSp>
        <p:nvGrpSpPr>
          <p:cNvPr id="10" name="Group 9"/>
          <p:cNvGrpSpPr/>
          <p:nvPr/>
        </p:nvGrpSpPr>
        <p:grpSpPr>
          <a:xfrm>
            <a:off x="2123728" y="1556792"/>
            <a:ext cx="5112568" cy="4104456"/>
            <a:chOff x="2699792" y="2420888"/>
            <a:chExt cx="5390894" cy="4274840"/>
          </a:xfrm>
        </p:grpSpPr>
        <p:pic>
          <p:nvPicPr>
            <p:cNvPr id="11" name="Picture 2" descr="File:WikipediaHDonorAccepto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792" y="2420888"/>
              <a:ext cx="4182218" cy="427484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6516216" y="6381328"/>
              <a:ext cx="15744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</a:rPr>
                <a:t>Wikipedia 2012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Medium to strong interactions - Ionic interactions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err="1"/>
              <a:t>Analytical</a:t>
            </a:r>
            <a:r>
              <a:rPr lang="da-DK" dirty="0"/>
              <a:t> </a:t>
            </a:r>
            <a:r>
              <a:rPr lang="da-DK" dirty="0" err="1"/>
              <a:t>Chemistry</a:t>
            </a:r>
            <a:r>
              <a:rPr lang="da-DK" dirty="0"/>
              <a:t>, PLEN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Dias </a:t>
            </a:r>
            <a:fld id="{CC4DBE1C-CE21-4CE5-B3C3-E18CB95915B1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960197" y="200993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The forces between ions and ions or dipoles depends very much on the dielectric constant of the solvent. </a:t>
            </a:r>
          </a:p>
        </p:txBody>
      </p:sp>
      <p:sp>
        <p:nvSpPr>
          <p:cNvPr id="6" name="Oval 5"/>
          <p:cNvSpPr/>
          <p:nvPr/>
        </p:nvSpPr>
        <p:spPr>
          <a:xfrm>
            <a:off x="1691680" y="1124744"/>
            <a:ext cx="720080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+</a:t>
            </a:r>
          </a:p>
        </p:txBody>
      </p:sp>
      <p:sp>
        <p:nvSpPr>
          <p:cNvPr id="7" name="Oval 6"/>
          <p:cNvSpPr/>
          <p:nvPr/>
        </p:nvSpPr>
        <p:spPr>
          <a:xfrm>
            <a:off x="2483768" y="1124744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-</a:t>
            </a:r>
          </a:p>
        </p:txBody>
      </p:sp>
      <p:sp>
        <p:nvSpPr>
          <p:cNvPr id="8" name="Oval 7"/>
          <p:cNvSpPr/>
          <p:nvPr/>
        </p:nvSpPr>
        <p:spPr>
          <a:xfrm>
            <a:off x="5220072" y="1124744"/>
            <a:ext cx="720080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+</a:t>
            </a:r>
          </a:p>
        </p:txBody>
      </p:sp>
      <p:sp>
        <p:nvSpPr>
          <p:cNvPr id="9" name="Oval 8"/>
          <p:cNvSpPr/>
          <p:nvPr/>
        </p:nvSpPr>
        <p:spPr>
          <a:xfrm>
            <a:off x="6084168" y="1124744"/>
            <a:ext cx="1728192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ym typeface="Symbol"/>
              </a:rPr>
              <a:t></a:t>
            </a:r>
            <a:r>
              <a:rPr lang="en-GB" b="1" dirty="0"/>
              <a:t>-   </a:t>
            </a:r>
            <a:r>
              <a:rPr lang="en-GB" b="1" dirty="0">
                <a:sym typeface="Symbol"/>
              </a:rPr>
              <a:t></a:t>
            </a:r>
            <a:r>
              <a:rPr lang="en-GB" b="1" dirty="0"/>
              <a:t>+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28525" y="3839657"/>
            <a:ext cx="3399458" cy="1317535"/>
            <a:chOff x="1028525" y="3695641"/>
            <a:chExt cx="3399458" cy="1317535"/>
          </a:xfrm>
        </p:grpSpPr>
        <p:sp>
          <p:nvSpPr>
            <p:cNvPr id="13" name="TextBox 12"/>
            <p:cNvSpPr txBox="1"/>
            <p:nvPr/>
          </p:nvSpPr>
          <p:spPr>
            <a:xfrm>
              <a:off x="1028525" y="3695641"/>
              <a:ext cx="29104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For mono-charged ions in water, </a:t>
              </a:r>
              <a:r>
                <a:rPr lang="en-GB" sz="1600" i="1" dirty="0">
                  <a:solidFill>
                    <a:srgbClr val="000000"/>
                  </a:solidFill>
                </a:rPr>
                <a:t>r</a:t>
              </a:r>
              <a:r>
                <a:rPr lang="en-GB" sz="1600" dirty="0">
                  <a:solidFill>
                    <a:srgbClr val="000000"/>
                  </a:solidFill>
                </a:rPr>
                <a:t> = 3Å:</a:t>
              </a: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9776296"/>
                </p:ext>
              </p:extLst>
            </p:nvPr>
          </p:nvGraphicFramePr>
          <p:xfrm>
            <a:off x="1043608" y="4280347"/>
            <a:ext cx="3067050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Ligning" r:id="rId3" imgW="2044440" imgH="419040" progId="Equation.3">
                    <p:embed/>
                  </p:oleObj>
                </mc:Choice>
                <mc:Fallback>
                  <p:oleObj name="Ligning" r:id="rId3" imgW="2044440" imgH="4190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608" y="4280347"/>
                          <a:ext cx="3067050" cy="628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1028525" y="3695641"/>
              <a:ext cx="3399458" cy="131753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28524" y="5207809"/>
            <a:ext cx="3399459" cy="1317535"/>
            <a:chOff x="1028524" y="5150701"/>
            <a:chExt cx="3399459" cy="1317535"/>
          </a:xfrm>
        </p:grpSpPr>
        <p:sp>
          <p:nvSpPr>
            <p:cNvPr id="15" name="TextBox 14"/>
            <p:cNvSpPr txBox="1"/>
            <p:nvPr/>
          </p:nvSpPr>
          <p:spPr>
            <a:xfrm>
              <a:off x="1043608" y="5224694"/>
              <a:ext cx="29104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For divalent ions in THF, </a:t>
              </a:r>
              <a:r>
                <a:rPr lang="en-GB" sz="1600" i="1" dirty="0">
                  <a:solidFill>
                    <a:srgbClr val="000000"/>
                  </a:solidFill>
                </a:rPr>
                <a:t>r</a:t>
              </a:r>
              <a:r>
                <a:rPr lang="en-GB" sz="1600" dirty="0">
                  <a:solidFill>
                    <a:srgbClr val="000000"/>
                  </a:solidFill>
                </a:rPr>
                <a:t> = 3Å:</a:t>
              </a: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8193378"/>
                </p:ext>
              </p:extLst>
            </p:nvPr>
          </p:nvGraphicFramePr>
          <p:xfrm>
            <a:off x="1033463" y="5783305"/>
            <a:ext cx="3371850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Ligning" r:id="rId5" imgW="2247840" imgH="419040" progId="Equation.3">
                    <p:embed/>
                  </p:oleObj>
                </mc:Choice>
                <mc:Fallback>
                  <p:oleObj name="Ligning" r:id="rId5" imgW="2247840" imgH="41904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3463" y="5783305"/>
                          <a:ext cx="3371850" cy="628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17"/>
            <p:cNvSpPr/>
            <p:nvPr/>
          </p:nvSpPr>
          <p:spPr>
            <a:xfrm>
              <a:off x="1028524" y="5150701"/>
              <a:ext cx="3399459" cy="13175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60197" y="2705581"/>
            <a:ext cx="8023196" cy="2475927"/>
            <a:chOff x="960197" y="2705581"/>
            <a:chExt cx="8023196" cy="2475927"/>
          </a:xfrm>
        </p:grpSpPr>
        <p:sp>
          <p:nvSpPr>
            <p:cNvPr id="19" name="TextBox 18"/>
            <p:cNvSpPr txBox="1"/>
            <p:nvPr/>
          </p:nvSpPr>
          <p:spPr>
            <a:xfrm>
              <a:off x="4644008" y="3858069"/>
              <a:ext cx="27751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  <a:sym typeface="Symbol"/>
                </a:rPr>
                <a:t>(</a:t>
              </a:r>
              <a:r>
                <a:rPr lang="en-GB" sz="1600" i="1" dirty="0">
                  <a:solidFill>
                    <a:srgbClr val="000000"/>
                  </a:solidFill>
                  <a:sym typeface="Symbol"/>
                </a:rPr>
                <a:t>k = k</a:t>
              </a:r>
              <a:r>
                <a:rPr lang="en-GB" sz="1600" i="1" baseline="-25000" dirty="0">
                  <a:solidFill>
                    <a:srgbClr val="000000"/>
                  </a:solidFill>
                  <a:sym typeface="Symbol"/>
                </a:rPr>
                <a:t>e</a:t>
              </a:r>
              <a:r>
                <a:rPr lang="en-GB" sz="1600" i="1" dirty="0">
                  <a:solidFill>
                    <a:srgbClr val="000000"/>
                  </a:solidFill>
                  <a:sym typeface="Symbol"/>
                </a:rPr>
                <a:t>e</a:t>
              </a:r>
              <a:r>
                <a:rPr lang="en-GB" sz="1600" i="1" baseline="30000" dirty="0">
                  <a:solidFill>
                    <a:srgbClr val="000000"/>
                  </a:solidFill>
                  <a:sym typeface="Symbol"/>
                </a:rPr>
                <a:t>2</a:t>
              </a:r>
              <a:r>
                <a:rPr lang="en-GB" sz="1600" i="1" dirty="0">
                  <a:solidFill>
                    <a:srgbClr val="000000"/>
                  </a:solidFill>
                  <a:sym typeface="Symbol"/>
                </a:rPr>
                <a:t>N</a:t>
              </a:r>
              <a:r>
                <a:rPr lang="en-GB" sz="1600" i="1" baseline="-25000" dirty="0">
                  <a:solidFill>
                    <a:srgbClr val="000000"/>
                  </a:solidFill>
                  <a:sym typeface="Symbol"/>
                </a:rPr>
                <a:t>A</a:t>
              </a:r>
              <a:r>
                <a:rPr lang="en-GB" sz="1600" i="1" dirty="0">
                  <a:solidFill>
                    <a:srgbClr val="000000"/>
                  </a:solidFill>
                  <a:sym typeface="Symbol"/>
                </a:rPr>
                <a:t>)</a:t>
              </a:r>
            </a:p>
            <a:p>
              <a:endParaRPr lang="en-GB" sz="1600" i="1" dirty="0">
                <a:solidFill>
                  <a:srgbClr val="000000"/>
                </a:solidFill>
                <a:sym typeface="Symbol"/>
              </a:endParaRPr>
            </a:p>
            <a:p>
              <a:r>
                <a:rPr lang="en-GB" sz="1600" i="1" dirty="0" err="1">
                  <a:solidFill>
                    <a:srgbClr val="000000"/>
                  </a:solidFill>
                  <a:sym typeface="Symbol"/>
                </a:rPr>
                <a:t>k</a:t>
              </a:r>
              <a:r>
                <a:rPr lang="en-GB" sz="1600" i="1" baseline="-25000" dirty="0" err="1">
                  <a:solidFill>
                    <a:srgbClr val="000000"/>
                  </a:solidFill>
                  <a:sym typeface="Symbol"/>
                </a:rPr>
                <a:t>e</a:t>
              </a:r>
              <a:r>
                <a:rPr lang="en-GB" sz="1600" i="1" dirty="0">
                  <a:solidFill>
                    <a:srgbClr val="000000"/>
                  </a:solidFill>
                  <a:sym typeface="Symbol"/>
                </a:rPr>
                <a:t>: Coulomb’s constant</a:t>
              </a:r>
            </a:p>
            <a:p>
              <a:r>
                <a:rPr lang="en-GB" sz="1600" i="1" dirty="0">
                  <a:solidFill>
                    <a:srgbClr val="000000"/>
                  </a:solidFill>
                  <a:sym typeface="Symbol"/>
                </a:rPr>
                <a:t>e:  Charge of an electron</a:t>
              </a:r>
            </a:p>
            <a:p>
              <a:r>
                <a:rPr lang="en-GB" sz="1600" i="1" dirty="0">
                  <a:solidFill>
                    <a:srgbClr val="000000"/>
                  </a:solidFill>
                  <a:sym typeface="Symbol"/>
                </a:rPr>
                <a:t>N</a:t>
              </a:r>
              <a:r>
                <a:rPr lang="en-GB" sz="1600" i="1" baseline="-25000" dirty="0">
                  <a:solidFill>
                    <a:srgbClr val="000000"/>
                  </a:solidFill>
                  <a:sym typeface="Symbol"/>
                </a:rPr>
                <a:t>A</a:t>
              </a:r>
              <a:r>
                <a:rPr lang="en-GB" sz="1600" i="1" dirty="0">
                  <a:solidFill>
                    <a:srgbClr val="000000"/>
                  </a:solidFill>
                  <a:sym typeface="Symbol"/>
                </a:rPr>
                <a:t>: Avogadro’s number</a:t>
              </a:r>
              <a:endParaRPr lang="en-GB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960197" y="2705581"/>
              <a:ext cx="8023196" cy="1623894"/>
              <a:chOff x="960197" y="2705581"/>
              <a:chExt cx="8023196" cy="1623894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703439" y="2759815"/>
                <a:ext cx="427995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i="1" dirty="0">
                    <a:solidFill>
                      <a:srgbClr val="000000"/>
                    </a:solidFill>
                  </a:rPr>
                  <a:t>k</a:t>
                </a:r>
                <a:r>
                  <a:rPr lang="en-GB" sz="1600" dirty="0">
                    <a:solidFill>
                      <a:srgbClr val="000000"/>
                    </a:solidFill>
                  </a:rPr>
                  <a:t>: 1.39</a:t>
                </a:r>
                <a:r>
                  <a:rPr lang="en-GB" sz="1600" dirty="0">
                    <a:solidFill>
                      <a:srgbClr val="000000"/>
                    </a:solidFill>
                    <a:sym typeface="Symbol"/>
                  </a:rPr>
                  <a:t>10</a:t>
                </a:r>
                <a:r>
                  <a:rPr lang="en-GB" sz="1600" baseline="30000" dirty="0">
                    <a:solidFill>
                      <a:srgbClr val="000000"/>
                    </a:solidFill>
                    <a:sym typeface="Symbol"/>
                  </a:rPr>
                  <a:t>-7</a:t>
                </a:r>
                <a:r>
                  <a:rPr lang="en-GB" sz="1600" dirty="0">
                    <a:solidFill>
                      <a:srgbClr val="000000"/>
                    </a:solidFill>
                    <a:sym typeface="Symbol"/>
                  </a:rPr>
                  <a:t> kJmol</a:t>
                </a:r>
                <a:r>
                  <a:rPr lang="en-GB" sz="1600" baseline="30000" dirty="0">
                    <a:solidFill>
                      <a:srgbClr val="000000"/>
                    </a:solidFill>
                    <a:sym typeface="Symbol"/>
                  </a:rPr>
                  <a:t>-1</a:t>
                </a:r>
                <a:r>
                  <a:rPr lang="en-GB" sz="1600" dirty="0">
                    <a:solidFill>
                      <a:srgbClr val="000000"/>
                    </a:solidFill>
                    <a:sym typeface="Symbol"/>
                  </a:rPr>
                  <a:t>m</a:t>
                </a:r>
              </a:p>
              <a:p>
                <a:r>
                  <a:rPr lang="en-GB" sz="1600" i="1" dirty="0">
                    <a:solidFill>
                      <a:srgbClr val="000000"/>
                    </a:solidFill>
                    <a:sym typeface="Symbol"/>
                  </a:rPr>
                  <a:t>z</a:t>
                </a:r>
                <a:r>
                  <a:rPr lang="en-GB" sz="1600" dirty="0">
                    <a:solidFill>
                      <a:srgbClr val="000000"/>
                    </a:solidFill>
                    <a:sym typeface="Symbol"/>
                  </a:rPr>
                  <a:t>: Ion charge, dim. less</a:t>
                </a:r>
              </a:p>
              <a:p>
                <a:r>
                  <a:rPr lang="en-GB" sz="1600" dirty="0">
                    <a:solidFill>
                      <a:srgbClr val="000000"/>
                    </a:solidFill>
                    <a:sym typeface="Symbol"/>
                  </a:rPr>
                  <a:t>: Relative dielectric constant, dim. less</a:t>
                </a:r>
              </a:p>
              <a:p>
                <a:r>
                  <a:rPr lang="en-GB" sz="1600" i="1" dirty="0">
                    <a:solidFill>
                      <a:srgbClr val="000000"/>
                    </a:solidFill>
                    <a:sym typeface="Symbol"/>
                  </a:rPr>
                  <a:t>r</a:t>
                </a:r>
                <a:r>
                  <a:rPr lang="en-GB" sz="1600" dirty="0">
                    <a:solidFill>
                      <a:srgbClr val="000000"/>
                    </a:solidFill>
                    <a:sym typeface="Symbol"/>
                  </a:rPr>
                  <a:t>: Distance between ions, m</a:t>
                </a:r>
              </a:p>
              <a:p>
                <a:endParaRPr lang="en-GB" sz="1600" dirty="0">
                  <a:solidFill>
                    <a:srgbClr val="000000"/>
                  </a:solidFill>
                  <a:sym typeface="Symbol"/>
                </a:endParaRPr>
              </a:p>
              <a:p>
                <a:r>
                  <a:rPr lang="en-GB" sz="1600" i="1" dirty="0">
                    <a:solidFill>
                      <a:srgbClr val="000000"/>
                    </a:solidFill>
                    <a:sym typeface="Symbol"/>
                  </a:rPr>
                  <a:t>	</a:t>
                </a: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960197" y="2705581"/>
                <a:ext cx="2837252" cy="1083459"/>
                <a:chOff x="960197" y="2705581"/>
                <a:chExt cx="2837252" cy="1083459"/>
              </a:xfrm>
            </p:grpSpPr>
            <p:graphicFrame>
              <p:nvGraphicFramePr>
                <p:cNvPr id="11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73944676"/>
                    </p:ext>
                  </p:extLst>
                </p:nvPr>
              </p:nvGraphicFramePr>
              <p:xfrm>
                <a:off x="1043608" y="3141340"/>
                <a:ext cx="1847850" cy="6477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Ligning" r:id="rId7" imgW="1231560" imgH="431640" progId="Equation.3">
                        <p:embed/>
                      </p:oleObj>
                    </mc:Choice>
                    <mc:Fallback>
                      <p:oleObj name="Ligning" r:id="rId7" imgW="1231560" imgH="43164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43608" y="3141340"/>
                              <a:ext cx="1847850" cy="647700"/>
                            </a:xfrm>
                            <a:prstGeom prst="rect">
                              <a:avLst/>
                            </a:prstGeom>
                            <a:ln w="19050">
                              <a:solidFill>
                                <a:srgbClr val="0000FF"/>
                              </a:solidFill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2" name="TextBox 21"/>
                <p:cNvSpPr txBox="1"/>
                <p:nvPr/>
              </p:nvSpPr>
              <p:spPr>
                <a:xfrm>
                  <a:off x="960197" y="2705581"/>
                  <a:ext cx="283725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>
                      <a:solidFill>
                        <a:srgbClr val="000000"/>
                      </a:solidFill>
                    </a:rPr>
                    <a:t>Interaction between ions:</a:t>
                  </a:r>
                </a:p>
              </p:txBody>
            </p:sp>
          </p:grpSp>
        </p:grpSp>
      </p:grpSp>
      <p:sp>
        <p:nvSpPr>
          <p:cNvPr id="10" name="TextBox 9"/>
          <p:cNvSpPr txBox="1"/>
          <p:nvPr/>
        </p:nvSpPr>
        <p:spPr>
          <a:xfrm>
            <a:off x="4754633" y="5448126"/>
            <a:ext cx="2337647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Thermal energy:</a:t>
            </a:r>
          </a:p>
          <a:p>
            <a:r>
              <a:rPr lang="en-GB" sz="1600" dirty="0">
                <a:solidFill>
                  <a:srgbClr val="000000"/>
                </a:solidFill>
              </a:rPr>
              <a:t> </a:t>
            </a:r>
          </a:p>
          <a:p>
            <a:r>
              <a:rPr lang="en-GB" sz="1600" dirty="0">
                <a:solidFill>
                  <a:srgbClr val="000000"/>
                </a:solidFill>
              </a:rPr>
              <a:t> 25 </a:t>
            </a:r>
            <a:r>
              <a:rPr lang="en-GB" sz="1600" baseline="30000" dirty="0" err="1">
                <a:solidFill>
                  <a:srgbClr val="000000"/>
                </a:solidFill>
              </a:rPr>
              <a:t>o</a:t>
            </a:r>
            <a:r>
              <a:rPr lang="en-GB" sz="1600" dirty="0" err="1">
                <a:solidFill>
                  <a:srgbClr val="000000"/>
                </a:solidFill>
              </a:rPr>
              <a:t>C</a:t>
            </a:r>
            <a:r>
              <a:rPr lang="en-GB" sz="1600" dirty="0">
                <a:solidFill>
                  <a:srgbClr val="000000"/>
                </a:solidFill>
              </a:rPr>
              <a:t>	3.7 kJ/</a:t>
            </a:r>
            <a:r>
              <a:rPr lang="en-GB" sz="1600" dirty="0" err="1">
                <a:solidFill>
                  <a:srgbClr val="000000"/>
                </a:solidFill>
              </a:rPr>
              <a:t>mol</a:t>
            </a:r>
            <a:endParaRPr lang="en-GB" sz="1600" dirty="0">
              <a:solidFill>
                <a:srgbClr val="000000"/>
              </a:solidFill>
            </a:endParaRPr>
          </a:p>
          <a:p>
            <a:r>
              <a:rPr lang="en-GB" sz="1600" dirty="0">
                <a:solidFill>
                  <a:srgbClr val="000000"/>
                </a:solidFill>
              </a:rPr>
              <a:t>100 </a:t>
            </a:r>
            <a:r>
              <a:rPr lang="en-GB" sz="1600" baseline="30000" dirty="0" err="1">
                <a:solidFill>
                  <a:srgbClr val="000000"/>
                </a:solidFill>
              </a:rPr>
              <a:t>o</a:t>
            </a:r>
            <a:r>
              <a:rPr lang="en-GB" sz="1600" dirty="0" err="1">
                <a:solidFill>
                  <a:srgbClr val="000000"/>
                </a:solidFill>
              </a:rPr>
              <a:t>C</a:t>
            </a:r>
            <a:r>
              <a:rPr lang="en-GB" sz="1600" dirty="0">
                <a:solidFill>
                  <a:srgbClr val="000000"/>
                </a:solidFill>
              </a:rPr>
              <a:t>	4.7 kJ/</a:t>
            </a:r>
            <a:r>
              <a:rPr lang="en-GB" sz="1600" dirty="0" err="1">
                <a:solidFill>
                  <a:srgbClr val="000000"/>
                </a:solidFill>
              </a:rPr>
              <a:t>mol</a:t>
            </a:r>
            <a:endParaRPr lang="en-GB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INCLUDESESS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ku_dk">
  <a:themeElements>
    <a:clrScheme name="ku_dk 1">
      <a:dk1>
        <a:srgbClr val="6E6E6E"/>
      </a:dk1>
      <a:lt1>
        <a:srgbClr val="FFFFFF"/>
      </a:lt1>
      <a:dk2>
        <a:srgbClr val="933027"/>
      </a:dk2>
      <a:lt2>
        <a:srgbClr val="6E6E6E"/>
      </a:lt2>
      <a:accent1>
        <a:srgbClr val="933027"/>
      </a:accent1>
      <a:accent2>
        <a:srgbClr val="B2523C"/>
      </a:accent2>
      <a:accent3>
        <a:srgbClr val="FFFFFF"/>
      </a:accent3>
      <a:accent4>
        <a:srgbClr val="5D5D5D"/>
      </a:accent4>
      <a:accent5>
        <a:srgbClr val="C8ADAC"/>
      </a:accent5>
      <a:accent6>
        <a:srgbClr val="A14935"/>
      </a:accent6>
      <a:hlink>
        <a:srgbClr val="C98872"/>
      </a:hlink>
      <a:folHlink>
        <a:srgbClr val="E3C3B6"/>
      </a:folHlink>
    </a:clrScheme>
    <a:fontScheme name="ku_d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60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ku_dk 1">
        <a:dk1>
          <a:srgbClr val="6E6E6E"/>
        </a:dk1>
        <a:lt1>
          <a:srgbClr val="FFFFFF"/>
        </a:lt1>
        <a:dk2>
          <a:srgbClr val="933027"/>
        </a:dk2>
        <a:lt2>
          <a:srgbClr val="6E6E6E"/>
        </a:lt2>
        <a:accent1>
          <a:srgbClr val="933027"/>
        </a:accent1>
        <a:accent2>
          <a:srgbClr val="B2523C"/>
        </a:accent2>
        <a:accent3>
          <a:srgbClr val="FFFFFF"/>
        </a:accent3>
        <a:accent4>
          <a:srgbClr val="5D5D5D"/>
        </a:accent4>
        <a:accent5>
          <a:srgbClr val="C8ADAC"/>
        </a:accent5>
        <a:accent6>
          <a:srgbClr val="A14935"/>
        </a:accent6>
        <a:hlink>
          <a:srgbClr val="C98872"/>
        </a:hlink>
        <a:folHlink>
          <a:srgbClr val="E3C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7694</TotalTime>
  <Words>3391</Words>
  <Application>Microsoft Office PowerPoint</Application>
  <PresentationFormat>On-screen Show (4:3)</PresentationFormat>
  <Paragraphs>489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ＭＳ Ｐゴシック</vt:lpstr>
      <vt:lpstr>Arial</vt:lpstr>
      <vt:lpstr>Bahnschrift SemiCondensed</vt:lpstr>
      <vt:lpstr>Symbol</vt:lpstr>
      <vt:lpstr>Times New Roman</vt:lpstr>
      <vt:lpstr>Verdana</vt:lpstr>
      <vt:lpstr>ku_dk</vt:lpstr>
      <vt:lpstr>Equation</vt:lpstr>
      <vt:lpstr>CS ChemDraw Drawing</vt:lpstr>
      <vt:lpstr>Ligning</vt:lpstr>
      <vt:lpstr>Models for (Gas) Chromatography based on Abraham’s model</vt:lpstr>
      <vt:lpstr>Models for (Gas) Chromatography  based on Abraham’s model</vt:lpstr>
      <vt:lpstr>Processes in chromatography</vt:lpstr>
      <vt:lpstr>Molecular polarity – dipole moments</vt:lpstr>
      <vt:lpstr>Molecular polarity - polarizability</vt:lpstr>
      <vt:lpstr>Weak interactions – van der Waals forces</vt:lpstr>
      <vt:lpstr>Medium strong interactions – hydrogen bonding</vt:lpstr>
      <vt:lpstr>Medium interactions – hydrogen bonding</vt:lpstr>
      <vt:lpstr>Medium to strong interactions - Ionic interactions</vt:lpstr>
      <vt:lpstr>Medium to strong interactions - Ionic interactions</vt:lpstr>
      <vt:lpstr>Polarity types</vt:lpstr>
      <vt:lpstr>Solution of a molecule (       ) in a solvent (       )</vt:lpstr>
      <vt:lpstr>Hildebrand Solubility Parameter*</vt:lpstr>
      <vt:lpstr>Hansen Solubility Parameters*</vt:lpstr>
      <vt:lpstr>Hansen Solubility Parameters</vt:lpstr>
      <vt:lpstr>Abraham’s model</vt:lpstr>
      <vt:lpstr>The Solvation Parameter Model for GC</vt:lpstr>
      <vt:lpstr>Column parameters: effect of temperature</vt:lpstr>
      <vt:lpstr>Estimation of log-retention factors, Log(k)</vt:lpstr>
      <vt:lpstr>Determination of solute parameters</vt:lpstr>
      <vt:lpstr>L-term: Cavity formation and dispersive  (non-polar) interactions</vt:lpstr>
      <vt:lpstr>V-term: Cavity formation and dispersive  (non-polar) interactions</vt:lpstr>
      <vt:lpstr>E-term: Lone pair and -electron interactions</vt:lpstr>
      <vt:lpstr>E-term: Lone pair and -electron interactions</vt:lpstr>
      <vt:lpstr>S-Term: Dipolar interactions</vt:lpstr>
      <vt:lpstr>A and B -term: Solute hydrogen-bond interactions</vt:lpstr>
      <vt:lpstr>Column parameters c, e, s, a, b and l</vt:lpstr>
      <vt:lpstr>System maps</vt:lpstr>
      <vt:lpstr>Prediction of Gas Chromatograms – ChromSimGC</vt:lpstr>
      <vt:lpstr>SPM comparison of columns</vt:lpstr>
      <vt:lpstr>Conclusion</vt:lpstr>
      <vt:lpstr>PowerPoint Presentation</vt:lpstr>
    </vt:vector>
  </TitlesOfParts>
  <Company>Københavns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install</dc:creator>
  <cp:lastModifiedBy>Bo Svensmark</cp:lastModifiedBy>
  <cp:revision>508</cp:revision>
  <dcterms:created xsi:type="dcterms:W3CDTF">2012-12-18T19:16:01Z</dcterms:created>
  <dcterms:modified xsi:type="dcterms:W3CDTF">2024-12-10T06:55:47Z</dcterms:modified>
</cp:coreProperties>
</file>