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27"/>
  </p:notesMasterIdLst>
  <p:handoutMasterIdLst>
    <p:handoutMasterId r:id="rId28"/>
  </p:handoutMasterIdLst>
  <p:sldIdLst>
    <p:sldId id="441" r:id="rId2"/>
    <p:sldId id="442" r:id="rId3"/>
    <p:sldId id="443" r:id="rId4"/>
    <p:sldId id="444" r:id="rId5"/>
    <p:sldId id="445" r:id="rId6"/>
    <p:sldId id="446" r:id="rId7"/>
    <p:sldId id="447" r:id="rId8"/>
    <p:sldId id="456" r:id="rId9"/>
    <p:sldId id="448" r:id="rId10"/>
    <p:sldId id="449" r:id="rId11"/>
    <p:sldId id="452" r:id="rId12"/>
    <p:sldId id="463" r:id="rId13"/>
    <p:sldId id="466" r:id="rId14"/>
    <p:sldId id="465" r:id="rId15"/>
    <p:sldId id="453" r:id="rId16"/>
    <p:sldId id="457" r:id="rId17"/>
    <p:sldId id="458" r:id="rId18"/>
    <p:sldId id="459" r:id="rId19"/>
    <p:sldId id="460" r:id="rId20"/>
    <p:sldId id="461" r:id="rId21"/>
    <p:sldId id="462" r:id="rId22"/>
    <p:sldId id="467" r:id="rId23"/>
    <p:sldId id="454" r:id="rId24"/>
    <p:sldId id="451" r:id="rId25"/>
    <p:sldId id="4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1" autoAdjust="0"/>
    <p:restoredTop sz="94884" autoAdjust="0"/>
  </p:normalViewPr>
  <p:slideViewPr>
    <p:cSldViewPr snapToGrid="0" showGuides="1">
      <p:cViewPr varScale="1">
        <p:scale>
          <a:sx n="53" d="100"/>
          <a:sy n="53" d="100"/>
        </p:scale>
        <p:origin x="22" y="509"/>
      </p:cViewPr>
      <p:guideLst>
        <p:guide orient="horz" pos="936"/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-146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5.wmf"/><Relationship Id="rId1" Type="http://schemas.openxmlformats.org/officeDocument/2006/relationships/image" Target="../media/image23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678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546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916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068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656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30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automatic analysis enter experimental data in this sheet.</a:t>
            </a:r>
          </a:p>
          <a:p>
            <a:r>
              <a:rPr lang="en-GB" baseline="0" dirty="0" smtClean="0"/>
              <a:t>Instructions for data input and for use of the automatic functions are given in details in this sheet.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704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Start: Calibration function including parameters and statistics</a:t>
            </a:r>
          </a:p>
          <a:p>
            <a:r>
              <a:rPr lang="en-GB" baseline="0" dirty="0" smtClean="0"/>
              <a:t>First click: Output of concentrations of unknown sample – not Xo rounded to significant digits </a:t>
            </a:r>
          </a:p>
          <a:p>
            <a:r>
              <a:rPr lang="en-GB" baseline="0" dirty="0" smtClean="0"/>
              <a:t>Second click: Expression for rounding Xo</a:t>
            </a:r>
          </a:p>
          <a:p>
            <a:r>
              <a:rPr lang="en-GB" baseline="0" dirty="0" smtClean="0"/>
              <a:t>Third click: Expression for rounding </a:t>
            </a:r>
            <a:r>
              <a:rPr lang="en-GB" baseline="0" dirty="0" err="1" smtClean="0"/>
              <a:t>sXo</a:t>
            </a:r>
            <a:r>
              <a:rPr lang="en-GB" baseline="0" dirty="0" smtClean="0"/>
              <a:t> to 2 significant digits</a:t>
            </a:r>
          </a:p>
          <a:p>
            <a:r>
              <a:rPr lang="en-GB" baseline="0" dirty="0" smtClean="0"/>
              <a:t>(not in the output (first click) that the first entry </a:t>
            </a:r>
            <a:r>
              <a:rPr lang="en-GB" baseline="0" dirty="0" err="1" smtClean="0"/>
              <a:t>sXo</a:t>
            </a:r>
            <a:r>
              <a:rPr lang="en-GB" baseline="0" dirty="0" smtClean="0"/>
              <a:t> for Sample 1 is printed as 0.002 and not 0.0020.  </a:t>
            </a:r>
          </a:p>
          <a:p>
            <a:r>
              <a:rPr lang="en-GB" baseline="0" dirty="0" smtClean="0"/>
              <a:t>The reason is that Excel do not print trailing zeroes, unfortunately)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255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the analysis you can</a:t>
            </a:r>
            <a:r>
              <a:rPr lang="en-GB" baseline="0" dirty="0" smtClean="0"/>
              <a:t> always go back to the intermediate sheets and check the results. </a:t>
            </a:r>
          </a:p>
          <a:p>
            <a:r>
              <a:rPr lang="en-GB" baseline="0" dirty="0" smtClean="0"/>
              <a:t>Here we see that Weighted linear  degree regression is the best (W 1 in the output sheet).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303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</a:t>
            </a:r>
            <a:r>
              <a:rPr lang="en-GB" baseline="0" dirty="0" smtClean="0"/>
              <a:t> automatic analysis of many analyst, we can only se the intermediate results for the last analyte.</a:t>
            </a:r>
          </a:p>
          <a:p>
            <a:r>
              <a:rPr lang="en-GB" baseline="0" dirty="0" smtClean="0"/>
              <a:t>Note that </a:t>
            </a:r>
            <a:r>
              <a:rPr lang="en-GB" i="1" baseline="0" dirty="0" err="1" smtClean="0"/>
              <a:t>Phenanthrene</a:t>
            </a:r>
            <a:r>
              <a:rPr lang="en-GB" i="0" baseline="0" dirty="0" smtClean="0"/>
              <a:t> was run without forcing the line through zero (although it would have been ok), </a:t>
            </a:r>
          </a:p>
          <a:p>
            <a:r>
              <a:rPr lang="en-GB" i="0" baseline="0" dirty="0" smtClean="0"/>
              <a:t>This is because the automatic choice was overruled by the parameter = 0 for </a:t>
            </a:r>
            <a:r>
              <a:rPr lang="en-GB" i="1" baseline="0" dirty="0" smtClean="0"/>
              <a:t>Force zero?</a:t>
            </a:r>
          </a:p>
          <a:p>
            <a:r>
              <a:rPr lang="en-GB" i="1" baseline="0" dirty="0" smtClean="0"/>
              <a:t>Benzoic acid</a:t>
            </a:r>
            <a:r>
              <a:rPr lang="en-GB" i="0" baseline="0" dirty="0" smtClean="0"/>
              <a:t> was run with a 3</a:t>
            </a:r>
            <a:r>
              <a:rPr lang="en-GB" i="0" baseline="30000" dirty="0" smtClean="0"/>
              <a:t>rd</a:t>
            </a:r>
            <a:r>
              <a:rPr lang="en-GB" i="0" baseline="0" dirty="0" smtClean="0"/>
              <a:t> degree </a:t>
            </a:r>
            <a:r>
              <a:rPr lang="en-GB" i="0" baseline="0" dirty="0" err="1" smtClean="0"/>
              <a:t>polynomium</a:t>
            </a:r>
            <a:r>
              <a:rPr lang="en-GB" i="0" baseline="0" dirty="0" smtClean="0"/>
              <a:t>, which is unusual and should be checked (next slides)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55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990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statistics is slightly in favour of 3</a:t>
            </a:r>
            <a:r>
              <a:rPr lang="en-GB" baseline="30000" dirty="0" smtClean="0"/>
              <a:t>rd</a:t>
            </a:r>
            <a:r>
              <a:rPr lang="en-GB" dirty="0" smtClean="0"/>
              <a:t> degree </a:t>
            </a:r>
            <a:r>
              <a:rPr lang="en-GB" dirty="0" err="1" smtClean="0"/>
              <a:t>polynomium</a:t>
            </a:r>
            <a:r>
              <a:rPr lang="en-GB" baseline="0" dirty="0" smtClean="0"/>
              <a:t> without weighting –ok?</a:t>
            </a:r>
          </a:p>
          <a:p>
            <a:r>
              <a:rPr lang="en-GB" baseline="0" dirty="0" smtClean="0"/>
              <a:t>First click: 3</a:t>
            </a:r>
            <a:r>
              <a:rPr lang="en-GB" baseline="30000" dirty="0" smtClean="0"/>
              <a:t>rd</a:t>
            </a:r>
            <a:r>
              <a:rPr lang="en-GB" baseline="0" dirty="0" smtClean="0"/>
              <a:t> degree is best for the points, but between the points it is not ok for a calibration curve.</a:t>
            </a:r>
          </a:p>
          <a:p>
            <a:r>
              <a:rPr lang="en-GB" baseline="0" dirty="0" smtClean="0"/>
              <a:t>From the plots, weighted 2</a:t>
            </a:r>
            <a:r>
              <a:rPr lang="en-GB" baseline="30000" dirty="0" smtClean="0"/>
              <a:t>nd</a:t>
            </a:r>
            <a:r>
              <a:rPr lang="en-GB" baseline="0" dirty="0" smtClean="0"/>
              <a:t> degree calibration is selected as the most reliable function.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372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Forcing though zero (is obviously a bad choice), but it shows</a:t>
            </a:r>
            <a:r>
              <a:rPr lang="en-GB" baseline="0" dirty="0" smtClean="0"/>
              <a:t> that the residual variance is very high </a:t>
            </a:r>
          </a:p>
          <a:p>
            <a:r>
              <a:rPr lang="en-GB" baseline="0" dirty="0" smtClean="0"/>
              <a:t>In this case giving a huge prediction interval.</a:t>
            </a:r>
          </a:p>
          <a:p>
            <a:r>
              <a:rPr lang="en-GB" baseline="0" dirty="0" smtClean="0"/>
              <a:t>First click: The automatic choice is much better, but still looks really bad between the two last points.</a:t>
            </a:r>
          </a:p>
          <a:p>
            <a:r>
              <a:rPr lang="en-GB" baseline="0" dirty="0" smtClean="0"/>
              <a:t>Second click: Weighted 2</a:t>
            </a:r>
            <a:r>
              <a:rPr lang="en-GB" baseline="30000" dirty="0" smtClean="0"/>
              <a:t>nd</a:t>
            </a:r>
            <a:r>
              <a:rPr lang="en-GB" baseline="0" dirty="0" smtClean="0"/>
              <a:t> degree regression seems </a:t>
            </a:r>
            <a:r>
              <a:rPr lang="en-GB" baseline="0" dirty="0" err="1" smtClean="0"/>
              <a:t>fo</a:t>
            </a:r>
            <a:r>
              <a:rPr lang="en-GB" baseline="0" dirty="0" smtClean="0"/>
              <a:t> be a quite good calibration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75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8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706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A7936-0465-4BA6-A721-04F7DF2A098F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4656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16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74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02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4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30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90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24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21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s://image.ku.dk/shared/aZwD18034DnM3TYEw9XagEF6kxI6MLkV" TargetMode="External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916BA171-A8D6-BD97-B474-75F02EF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4F7F37-C978-4070-A8C9-9984E7C2ABE6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CA8-EEC6-4184-AB5B-DDB10B05E1AF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2672-5B44-4DB0-8EDF-4BB4CF579FA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marL="363600" marR="0" lvl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E691-BE0D-4934-9C30-12FC42105A2C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25972C5-CAD7-9DDE-E435-19581171941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ABE37-F289-4BB8-B1E0-101EB4AC95E3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4BC4-6516-49EF-A62A-EB81A07AF39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15D5-9A7E-477A-A544-9723531FD0F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40AC-C468-4DBB-AF86-AC5724FDA50F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8BAA3-AF98-A946-16EB-29ED74D4E93C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text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47F2-18C7-4623-927B-09989FC5CA4D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en-GB" dirty="0"/>
              <a:t>...click to add text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0C9B8-9199-DB66-C3E1-5BCBE19EE6D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F3CC8A4E-DD42-3359-871D-7365133722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1282B6A-0E05-4999-B083-B58431580830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5BB6-14D6-4C5D-A392-87B2F024F17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102B45B-BE10-0955-7D2B-71607E79FE0D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EE70-9EF6-4011-9FEC-8E4C1B37B6E7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                     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98F8-8127-4186-B6E0-5A9DB8590659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C55F-A06C-4D12-9FE7-11486C7072EC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065828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FB4-74ED-479B-AC3F-D58B1D2996E2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C22F958-FB17-66E4-EB45-75E15E5E3F8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3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FC0-1C68-46A1-95BA-D879D9D7980D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6BCCAFF-7E95-0536-8297-4959B0CA01D7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065828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E2D-5BB7-4858-806B-E9B8121B6310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A49A202-D2D5-25B6-2F32-60A741CCF725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bg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869E-E124-4C9B-86F5-EB1AF46F875F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2F60A0-C020-A529-4A95-65C8AC9FA2C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         text...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FB06-9E5C-4DC0-BDE6-1E991C758329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C6CF46-91DC-976D-9F2D-0F1B85D185F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com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1D8F-85B9-4001-AF63-8B6D3CD2CF9F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GB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35AA5B6-111C-4735-AFC4-EBC2CB1BF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ECB2203-00D5-4F87-8F9D-D0B17AC42B67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22F690-D5D4-4852-B56B-61A8F1BA2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94A88-BF4A-BF39-B835-B0C753B4C19A}"/>
              </a:ext>
            </a:extLst>
          </p:cNvPr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91151374-92CC-87E1-F9AB-1D43CA0CB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16:9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16:9 format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“small"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CC1000A9-67B6-3DBE-1556-907DFA8F3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57AF5228-50BD-AF36-C290-EB6F54DA4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2" name="Billede 40">
            <a:extLst>
              <a:ext uri="{FF2B5EF4-FFF2-40B4-BE49-F238E27FC236}">
                <a16:creationId xmlns:a16="http://schemas.microsoft.com/office/drawing/2014/main" id="{47DEC83E-2557-C64A-8710-5E90C550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34" name="Text Box 48">
            <a:extLst>
              <a:ext uri="{FF2B5EF4-FFF2-40B4-BE49-F238E27FC236}">
                <a16:creationId xmlns:a16="http://schemas.microsoft.com/office/drawing/2014/main" id="{296B2A40-51DD-3C24-64B4-9C261EFE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36" name="Text Box 48">
            <a:extLst>
              <a:ext uri="{FF2B5EF4-FFF2-40B4-BE49-F238E27FC236}">
                <a16:creationId xmlns:a16="http://schemas.microsoft.com/office/drawing/2014/main" id="{26A5352B-2D88-0049-FF68-7A3677982A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F1FD1FCB-14AB-C8C8-E3B6-3A9C23543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C4D76095-C685-6F22-B51D-0AFAF348C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https://image.ku.dk/shared/aZwD18034DnM3TYEw9XagEF6kxI6MLkV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449B76C2-6958-26C2-DD52-28127622E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 is: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44" name="Text Box 48">
            <a:extLst>
              <a:ext uri="{FF2B5EF4-FFF2-40B4-BE49-F238E27FC236}">
                <a16:creationId xmlns:a16="http://schemas.microsoft.com/office/drawing/2014/main" id="{B1B679C7-F81E-AF72-3832-BC2B20AF8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6" name="Text Box 48">
            <a:extLst>
              <a:ext uri="{FF2B5EF4-FFF2-40B4-BE49-F238E27FC236}">
                <a16:creationId xmlns:a16="http://schemas.microsoft.com/office/drawing/2014/main" id="{DBC859E9-AAD9-582D-9CAB-53B97A96B2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5BDA7DE1-7BD9-6953-4F2C-C23FAB665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Billede 25">
            <a:extLst>
              <a:ext uri="{FF2B5EF4-FFF2-40B4-BE49-F238E27FC236}">
                <a16:creationId xmlns:a16="http://schemas.microsoft.com/office/drawing/2014/main" id="{2BC7410A-935F-DC4A-F8A5-7F39AC457C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2" name="Billede 36">
            <a:extLst>
              <a:ext uri="{FF2B5EF4-FFF2-40B4-BE49-F238E27FC236}">
                <a16:creationId xmlns:a16="http://schemas.microsoft.com/office/drawing/2014/main" id="{56A21FCA-F356-F238-3DEE-A13BEFECD3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54" name="Billede 37">
            <a:extLst>
              <a:ext uri="{FF2B5EF4-FFF2-40B4-BE49-F238E27FC236}">
                <a16:creationId xmlns:a16="http://schemas.microsoft.com/office/drawing/2014/main" id="{8288A8D2-A953-FCF5-C54C-BED0258209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56" name="Text Box 48">
            <a:extLst>
              <a:ext uri="{FF2B5EF4-FFF2-40B4-BE49-F238E27FC236}">
                <a16:creationId xmlns:a16="http://schemas.microsoft.com/office/drawing/2014/main" id="{1AAEA91B-6C9C-9157-EFF5-6EEB67507A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8" name="Picture 61">
            <a:extLst>
              <a:ext uri="{FF2B5EF4-FFF2-40B4-BE49-F238E27FC236}">
                <a16:creationId xmlns:a16="http://schemas.microsoft.com/office/drawing/2014/main" id="{874C9D93-430E-897F-0010-953653748B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 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5841F5BD-07B0-188F-6A65-1A9CB91075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700EDC7-A33F-4ACB-87EF-882B537199F0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98E7E85-8DE3-687D-4837-DB9872BF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732F916-FBB8-40A8-BEA6-3A387B65F474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2A049D1-BE16-6369-9C11-6D9136DAE0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C2548D2-4180-4C59-97F2-D3D2E14098F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30B-D853-4AE6-9B99-718FF91CCB22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EA36-139A-4E3F-B6A0-7BD657AD45E8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FFE5DD6-2126-4C5A-ADA9-CF5BE748E714}" type="datetime1">
              <a:rPr lang="en-GB" smtClean="0"/>
              <a:t>13/01/2023</a:t>
            </a:fld>
            <a:endParaRPr lang="en-GB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B48C9BE-CCF6-3266-2B8E-D27C7F011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863DD73D-5725-327E-8366-645E99E26EC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emf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6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5.wmf"/><Relationship Id="rId5" Type="http://schemas.openxmlformats.org/officeDocument/2006/relationships/image" Target="../media/image23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5.png"/><Relationship Id="rId5" Type="http://schemas.openxmlformats.org/officeDocument/2006/relationships/image" Target="../media/image15.wmf"/><Relationship Id="rId10" Type="http://schemas.openxmlformats.org/officeDocument/2006/relationships/image" Target="../media/image44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2ED5-267F-4B10-9875-AE0A138158F0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5F9F9FB-61AF-8548-83E5-79EB62A8C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964" y="2277035"/>
            <a:ext cx="4946648" cy="14566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What affects the intercept?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Force </a:t>
            </a:r>
            <a:r>
              <a:rPr lang="en-GB" dirty="0" smtClean="0"/>
              <a:t>the line </a:t>
            </a:r>
            <a:r>
              <a:rPr lang="en-GB" dirty="0"/>
              <a:t>through zero?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Workbooks for regression</a:t>
            </a:r>
          </a:p>
          <a:p>
            <a:endParaRPr lang="en-GB" b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Bo Svensmark</a:t>
            </a:r>
          </a:p>
          <a:p>
            <a:r>
              <a:rPr lang="en-GB" dirty="0" smtClean="0"/>
              <a:t>Analytical Chemistry</a:t>
            </a:r>
          </a:p>
          <a:p>
            <a:r>
              <a:rPr lang="en-GB" dirty="0" smtClean="0"/>
              <a:t>ECP, PLEN</a:t>
            </a:r>
            <a:endParaRPr lang="en-GB" b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1485900"/>
            <a:ext cx="4946649" cy="879717"/>
          </a:xfrm>
        </p:spPr>
        <p:txBody>
          <a:bodyPr/>
          <a:lstStyle/>
          <a:p>
            <a:r>
              <a:rPr lang="en-GB" dirty="0"/>
              <a:t>Intercepts in </a:t>
            </a:r>
            <a:r>
              <a:rPr lang="en-GB" dirty="0" smtClean="0"/>
              <a:t>calibration</a:t>
            </a:r>
            <a:endParaRPr lang="en-GB" b="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661691" y="2836458"/>
            <a:ext cx="4346528" cy="2312670"/>
          </a:xfrm>
          <a:prstGeom prst="line">
            <a:avLst/>
          </a:prstGeom>
          <a:ln w="127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702660" y="2375449"/>
            <a:ext cx="4284933" cy="306133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795677" y="2500240"/>
            <a:ext cx="2" cy="32013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95679" y="5254673"/>
            <a:ext cx="4341662" cy="55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95678" y="2561064"/>
            <a:ext cx="4253509" cy="266975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831729" y="4519449"/>
            <a:ext cx="81937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96775" y="3815628"/>
            <a:ext cx="81937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770249" y="4181172"/>
            <a:ext cx="3181824" cy="1431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428883" y="3253653"/>
            <a:ext cx="27477" cy="20066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037367"/>
              </p:ext>
            </p:extLst>
          </p:nvPr>
        </p:nvGraphicFramePr>
        <p:xfrm>
          <a:off x="6451375" y="3990732"/>
          <a:ext cx="225856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2" name="Equation" r:id="rId4" imgW="152280" imgH="190440" progId="Equation.DSMT4">
                  <p:embed/>
                </p:oleObj>
              </mc:Choice>
              <mc:Fallback>
                <p:oleObj name="Equation" r:id="rId4" imgW="152280" imgH="1904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1375" y="3990732"/>
                        <a:ext cx="225856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>
          <a:xfrm>
            <a:off x="7292354" y="4822388"/>
            <a:ext cx="81937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967250" y="2500240"/>
            <a:ext cx="81937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45059" y="4968999"/>
            <a:ext cx="81937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434287"/>
              </p:ext>
            </p:extLst>
          </p:nvPr>
        </p:nvGraphicFramePr>
        <p:xfrm>
          <a:off x="8264821" y="5305564"/>
          <a:ext cx="355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Equation" r:id="rId6" imgW="177480" imgH="190440" progId="Equation.DSMT4">
                  <p:embed/>
                </p:oleObj>
              </mc:Choice>
              <mc:Fallback>
                <p:oleObj name="Equation" r:id="rId6" imgW="177480" imgH="190440" progId="Equation.DSMT4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64821" y="5305564"/>
                        <a:ext cx="355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Effect of </a:t>
            </a:r>
            <a:r>
              <a:rPr lang="en-GB" i="1" dirty="0" smtClean="0"/>
              <a:t>R</a:t>
            </a:r>
            <a:r>
              <a:rPr lang="en-GB" i="1" baseline="30000" dirty="0" smtClean="0"/>
              <a:t>2</a:t>
            </a:r>
            <a:endParaRPr lang="en-GB" i="1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059400"/>
              </p:ext>
            </p:extLst>
          </p:nvPr>
        </p:nvGraphicFramePr>
        <p:xfrm>
          <a:off x="477600" y="2205196"/>
          <a:ext cx="2489040" cy="86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4" imgW="1244520" imgH="431640" progId="Equation.DSMT4">
                  <p:embed/>
                </p:oleObj>
              </mc:Choice>
              <mc:Fallback>
                <p:oleObj name="Equation" r:id="rId4" imgW="1244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600" y="2205196"/>
                        <a:ext cx="2489040" cy="86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9600" y="1444109"/>
            <a:ext cx="1131720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For OLS: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523" y="3460231"/>
            <a:ext cx="3345600" cy="18466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400" dirty="0"/>
              <a:t>T</a:t>
            </a:r>
            <a:r>
              <a:rPr lang="en-GB" sz="2400" dirty="0" smtClean="0"/>
              <a:t>he </a:t>
            </a:r>
            <a:r>
              <a:rPr lang="en-GB" sz="2400" i="1" dirty="0" smtClean="0"/>
              <a:t>slope(Y on X)  </a:t>
            </a:r>
            <a:r>
              <a:rPr lang="en-GB" sz="2400" dirty="0" smtClean="0"/>
              <a:t>will (most likely) decrease when </a:t>
            </a:r>
            <a:r>
              <a:rPr lang="en-GB" sz="2400" i="1" dirty="0" smtClean="0"/>
              <a:t>R</a:t>
            </a:r>
            <a:r>
              <a:rPr lang="en-GB" sz="2400" i="1" baseline="30000" dirty="0" smtClean="0"/>
              <a:t>2</a:t>
            </a:r>
            <a:r>
              <a:rPr lang="en-GB" sz="2400" dirty="0" smtClean="0"/>
              <a:t> decreases  </a:t>
            </a:r>
          </a:p>
          <a:p>
            <a:pPr algn="ctr">
              <a:spcBef>
                <a:spcPct val="0"/>
              </a:spcBef>
            </a:pPr>
            <a:r>
              <a:rPr lang="en-GB" sz="2400" dirty="0" smtClean="0"/>
              <a:t>- and </a:t>
            </a:r>
            <a:r>
              <a:rPr lang="en-GB" sz="2400" dirty="0"/>
              <a:t>the intercept will increase....</a:t>
            </a:r>
            <a:endParaRPr lang="en-GB" sz="2400" b="0" dirty="0" smtClean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538" y="1484313"/>
            <a:ext cx="6697980" cy="5013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605" y="1497488"/>
            <a:ext cx="6697980" cy="5013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538" y="1490901"/>
            <a:ext cx="6697980" cy="5013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470" y="1484313"/>
            <a:ext cx="6697980" cy="50139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32800" y="1053143"/>
            <a:ext cx="496800" cy="564100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6400" y="6302375"/>
            <a:ext cx="7113600" cy="39177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723" y="5586155"/>
            <a:ext cx="8231421" cy="110799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Best 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alternative for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functional relation: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/>
              <a:t>Orthogonal </a:t>
            </a:r>
            <a:r>
              <a:rPr lang="en-GB" sz="2400" dirty="0" smtClean="0"/>
              <a:t>regression (</a:t>
            </a:r>
            <a:r>
              <a:rPr lang="en-GB" sz="2400" i="1" dirty="0" smtClean="0">
                <a:sym typeface="Symbol" panose="05050102010706020507" pitchFamily="18" charset="2"/>
              </a:rPr>
              <a:t></a:t>
            </a:r>
            <a:r>
              <a:rPr lang="en-GB" sz="2400" dirty="0" smtClean="0">
                <a:sym typeface="Symbol" panose="05050102010706020507" pitchFamily="18" charset="2"/>
              </a:rPr>
              <a:t> = 1)</a:t>
            </a:r>
            <a:r>
              <a:rPr lang="en-GB" sz="2400" dirty="0" smtClean="0"/>
              <a:t>, or </a:t>
            </a:r>
            <a:r>
              <a:rPr lang="en-GB" sz="2400" dirty="0" smtClean="0"/>
              <a:t>“Deming regression</a:t>
            </a:r>
            <a:r>
              <a:rPr lang="en-GB" sz="2400" dirty="0" smtClean="0"/>
              <a:t>” (all </a:t>
            </a:r>
            <a:r>
              <a:rPr lang="en-GB" sz="2400" i="1" dirty="0" smtClean="0">
                <a:sym typeface="Symbol" panose="05050102010706020507" pitchFamily="18" charset="2"/>
              </a:rPr>
              <a:t></a:t>
            </a:r>
            <a:r>
              <a:rPr lang="en-GB" sz="2400" dirty="0" smtClean="0"/>
              <a:t>)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6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Force the calibration through zero – or not?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3200" y="1628775"/>
            <a:ext cx="110664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With a proper calibration function (weighted 1/X ?) the </a:t>
            </a:r>
            <a:r>
              <a:rPr lang="en-GB" sz="2400" i="1" dirty="0" smtClean="0"/>
              <a:t>intercept</a:t>
            </a:r>
            <a:r>
              <a:rPr lang="en-GB" sz="2400" dirty="0" smtClean="0"/>
              <a:t> should be approximately correct, and there will be no gain in forcing through zero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200" y="2781300"/>
            <a:ext cx="96480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If the detection limit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DL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is correct, it is impossible to get negative concentrations above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DL.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200" y="3996000"/>
            <a:ext cx="1097280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If the intercept is not statistically significant different from zero, the calibration can be forced through zero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 smtClean="0"/>
              <a:t>But since it is not significantly different, there should be no real difference?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201" y="5702400"/>
            <a:ext cx="111384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Forcing through zero may be beneficial for very low concentrations, but the overall accuracy will decrease (the residual variance will increase)</a:t>
            </a:r>
          </a:p>
        </p:txBody>
      </p:sp>
    </p:spTree>
    <p:extLst>
      <p:ext uri="{BB962C8B-B14F-4D97-AF65-F5344CB8AC3E}">
        <p14:creationId xmlns:p14="http://schemas.microsoft.com/office/powerpoint/2010/main" val="9878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Reasons for negative concentrations caused by high intercept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48478" y="1520890"/>
            <a:ext cx="7397859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Too high lowest concentration in calibration standards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56750" y="2119175"/>
            <a:ext cx="0" cy="418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56750" y="6296795"/>
            <a:ext cx="10317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031747" y="2182450"/>
            <a:ext cx="9480253" cy="392117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60402" y="5272729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22210" y="4773585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92090" y="424053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66560" y="3689985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12520" y="4295775"/>
            <a:ext cx="57092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8899" y="3411990"/>
            <a:ext cx="0" cy="288480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00867"/>
              </p:ext>
            </p:extLst>
          </p:nvPr>
        </p:nvGraphicFramePr>
        <p:xfrm>
          <a:off x="668730" y="4050090"/>
          <a:ext cx="30456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4" imgW="152280" imgH="190440" progId="Equation.DSMT4">
                  <p:embed/>
                </p:oleObj>
              </mc:Choice>
              <mc:Fallback>
                <p:oleObj name="Equation" r:id="rId4" imgW="152280" imgH="1904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730" y="4050090"/>
                        <a:ext cx="30456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>
          <a:xfrm>
            <a:off x="8207845" y="2988008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61535" y="4573905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76844" y="399211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51662" y="3325193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3" y="5200397"/>
            <a:ext cx="790129" cy="17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V="1">
            <a:off x="1029059" y="2020078"/>
            <a:ext cx="9541398" cy="4271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716416" y="4143035"/>
            <a:ext cx="3597139" cy="110799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OK to force zero –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/>
              <a:t>Better to extend standards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/>
              <a:t>wi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th low concentrations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89385"/>
              </p:ext>
            </p:extLst>
          </p:nvPr>
        </p:nvGraphicFramePr>
        <p:xfrm>
          <a:off x="5169855" y="6303507"/>
          <a:ext cx="35496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Equation" r:id="rId7" imgW="177480" imgH="190440" progId="Equation.DSMT4">
                  <p:embed/>
                </p:oleObj>
              </mc:Choice>
              <mc:Fallback>
                <p:oleObj name="Equation" r:id="rId7" imgW="177480" imgH="1904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9855" y="6303507"/>
                        <a:ext cx="35496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8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Reasons for negative concentrations caused by high intercept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56750" y="2119175"/>
            <a:ext cx="0" cy="418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56750" y="6296795"/>
            <a:ext cx="10317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017355" y="3106151"/>
            <a:ext cx="6751819" cy="287291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827232" y="5574809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89040" y="5075665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58920" y="454261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33390" y="3992065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6750" y="4497729"/>
            <a:ext cx="57092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08646" y="3433582"/>
            <a:ext cx="0" cy="288480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00867"/>
              </p:ext>
            </p:extLst>
          </p:nvPr>
        </p:nvGraphicFramePr>
        <p:xfrm>
          <a:off x="668730" y="4050090"/>
          <a:ext cx="30456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Equation" r:id="rId4" imgW="152280" imgH="190440" progId="Equation.DSMT4">
                  <p:embed/>
                </p:oleObj>
              </mc:Choice>
              <mc:Fallback>
                <p:oleObj name="Equation" r:id="rId4" imgW="152280" imgH="1904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730" y="4050090"/>
                        <a:ext cx="30456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>
          <a:xfrm>
            <a:off x="6974675" y="3290088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28365" y="4875985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843674" y="429419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18492" y="3627273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056750" y="2747865"/>
            <a:ext cx="10783789" cy="3495149"/>
            <a:chOff x="1056750" y="2747865"/>
            <a:chExt cx="10783789" cy="3495149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1056750" y="2747865"/>
              <a:ext cx="6712424" cy="34951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550903" y="3692306"/>
              <a:ext cx="4289636" cy="73866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1" dirty="0" smtClean="0">
                  <a:solidFill>
                    <a:srgbClr val="FF0000"/>
                  </a:solidFill>
                  <a:latin typeface="+mn-lt"/>
                </a:rPr>
                <a:t>Force zero </a:t>
              </a: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– very bad statistics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dirty="0"/>
                <a:t>a</a:t>
              </a:r>
              <a:r>
                <a:rPr lang="en-GB" sz="2400" dirty="0" smtClean="0"/>
                <a:t>nd </a:t>
              </a:r>
              <a:r>
                <a:rPr lang="en-GB" sz="2400" i="1" dirty="0" smtClean="0"/>
                <a:t>slope</a:t>
              </a:r>
              <a:r>
                <a:rPr lang="en-GB" sz="2400" dirty="0" smtClean="0"/>
                <a:t> too high</a:t>
              </a:r>
              <a:endParaRPr lang="en-GB" sz="2400" b="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48478" y="1485900"/>
            <a:ext cx="354744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Blank value has decreased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6749" y="3433583"/>
            <a:ext cx="10074857" cy="2863212"/>
            <a:chOff x="1056749" y="3433583"/>
            <a:chExt cx="10074857" cy="286321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1056749" y="3433583"/>
              <a:ext cx="6659665" cy="286321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542482" y="4758402"/>
              <a:ext cx="3589124" cy="73866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1" i="1" dirty="0" smtClean="0">
                  <a:solidFill>
                    <a:srgbClr val="00B050"/>
                  </a:solidFill>
                </a:rPr>
                <a:t>X o</a:t>
              </a:r>
              <a:r>
                <a:rPr lang="en-GB" sz="2400" b="1" dirty="0" smtClean="0">
                  <a:solidFill>
                    <a:srgbClr val="00B050"/>
                  </a:solidFill>
                </a:rPr>
                <a:t> = </a:t>
              </a:r>
              <a:r>
                <a:rPr lang="en-GB" sz="2400" b="1" dirty="0" smtClean="0">
                  <a:solidFill>
                    <a:srgbClr val="00B050"/>
                  </a:solidFill>
                </a:rPr>
                <a:t>(</a:t>
              </a:r>
              <a:r>
                <a:rPr lang="en-GB" sz="2400" b="1" i="1" dirty="0" err="1" smtClean="0">
                  <a:solidFill>
                    <a:srgbClr val="00B050"/>
                  </a:solidFill>
                </a:rPr>
                <a:t>Yo</a:t>
              </a:r>
              <a:r>
                <a:rPr lang="en-GB" sz="2400" b="1" i="1" dirty="0" smtClean="0">
                  <a:solidFill>
                    <a:srgbClr val="00B050"/>
                  </a:solidFill>
                </a:rPr>
                <a:t> - blank)</a:t>
              </a:r>
              <a:r>
                <a:rPr lang="en-GB" sz="2400" b="1" dirty="0" smtClean="0">
                  <a:solidFill>
                    <a:srgbClr val="00B050"/>
                  </a:solidFill>
                </a:rPr>
                <a:t>/</a:t>
              </a:r>
              <a:r>
                <a:rPr lang="en-GB" sz="2400" b="1" i="1" dirty="0" smtClean="0">
                  <a:solidFill>
                    <a:srgbClr val="00B050"/>
                  </a:solidFill>
                </a:rPr>
                <a:t>Slope</a:t>
              </a:r>
              <a:r>
                <a:rPr lang="en-GB" sz="2400" b="1" dirty="0" smtClean="0">
                  <a:solidFill>
                    <a:srgbClr val="00B050"/>
                  </a:solidFill>
                </a:rPr>
                <a:t> </a:t>
              </a:r>
              <a:endParaRPr lang="en-GB" sz="2400" b="1" dirty="0" smtClean="0">
                <a:solidFill>
                  <a:srgbClr val="00B050"/>
                </a:solidFill>
              </a:endParaRP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Better alternative</a:t>
              </a:r>
            </a:p>
          </p:txBody>
        </p:sp>
      </p:grp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459461"/>
              </p:ext>
            </p:extLst>
          </p:nvPr>
        </p:nvGraphicFramePr>
        <p:xfrm>
          <a:off x="4330846" y="6371349"/>
          <a:ext cx="355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Equation" r:id="rId6" imgW="355156" imgH="381066" progId="Equation.DSMT4">
                  <p:embed/>
                </p:oleObj>
              </mc:Choice>
              <mc:Fallback>
                <p:oleObj name="Equation" r:id="rId6" imgW="355156" imgH="3810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0846" y="6371349"/>
                        <a:ext cx="355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 flipV="1">
            <a:off x="1053130" y="3258551"/>
            <a:ext cx="6751819" cy="2872918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for negative concentrations caused by high intercept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88963" y="1485900"/>
            <a:ext cx="10967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/>
              <a:t>Other cases: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 smtClean="0"/>
              <a:t>Matrix </a:t>
            </a:r>
            <a:r>
              <a:rPr lang="en-GB" sz="2400" dirty="0"/>
              <a:t>effects different for analyte and internal standard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Too high concentration of internal standard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Internal standard different from analyte (apart from isotopes)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And many other reasons for different response for standards and samples…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300" y="3640771"/>
            <a:ext cx="10428648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No way 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to get a correct concentration from external calibration with a single result for the unknown samples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963" y="4796393"/>
            <a:ext cx="11374909" cy="221599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Solutions: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1" i="1" dirty="0" smtClean="0">
                <a:solidFill>
                  <a:schemeClr val="tx1"/>
                </a:solidFill>
                <a:latin typeface="+mn-lt"/>
              </a:rPr>
              <a:t>Xo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=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GB" sz="2400" b="1" i="1" dirty="0" err="1" smtClean="0">
                <a:solidFill>
                  <a:schemeClr val="tx1"/>
                </a:solidFill>
                <a:latin typeface="+mn-lt"/>
              </a:rPr>
              <a:t>Yo</a:t>
            </a:r>
            <a:r>
              <a:rPr lang="en-GB" sz="2400" b="1" i="1" dirty="0" smtClean="0">
                <a:solidFill>
                  <a:schemeClr val="tx1"/>
                </a:solidFill>
                <a:latin typeface="+mn-lt"/>
              </a:rPr>
              <a:t>-?)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en-GB" sz="2400" b="1" i="1" dirty="0" smtClean="0">
                <a:solidFill>
                  <a:schemeClr val="tx1"/>
                </a:solidFill>
                <a:latin typeface="+mn-lt"/>
              </a:rPr>
              <a:t>Slope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may be a better alternative than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force zero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/>
              <a:t>Change to </a:t>
            </a:r>
            <a:r>
              <a:rPr lang="en-GB" sz="2400" b="1" dirty="0" smtClean="0"/>
              <a:t>standard addition</a:t>
            </a:r>
            <a:endParaRPr lang="en-GB" sz="240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More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complicated setups 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e.g. with internal standards at different concentrations</a:t>
            </a:r>
          </a:p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63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5" y="593426"/>
            <a:ext cx="11012486" cy="864858"/>
          </a:xfrm>
        </p:spPr>
        <p:txBody>
          <a:bodyPr/>
          <a:lstStyle/>
          <a:p>
            <a:pPr algn="ctr"/>
            <a:r>
              <a:rPr lang="en-GB" dirty="0" smtClean="0"/>
              <a:t>Workbook </a:t>
            </a:r>
            <a:r>
              <a:rPr lang="en-GB" b="1" dirty="0" smtClean="0"/>
              <a:t>Calibration_Dual_5.1.xlsm</a:t>
            </a:r>
            <a:r>
              <a:rPr lang="en-GB" b="1" baseline="30000" dirty="0" smtClean="0"/>
              <a:t>*</a:t>
            </a:r>
            <a:endParaRPr lang="en-GB" b="1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88963" y="1277394"/>
            <a:ext cx="845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Weighted </a:t>
            </a:r>
            <a:r>
              <a:rPr lang="en-US" sz="2000" dirty="0"/>
              <a:t>and unweighted least square linear regression and polynomial regression of 2nd and 3rd degree.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588963" y="2142252"/>
            <a:ext cx="6569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calibration </a:t>
            </a:r>
            <a:r>
              <a:rPr lang="en-US" sz="2000" dirty="0"/>
              <a:t>functions forced through </a:t>
            </a:r>
            <a:r>
              <a:rPr lang="en-US" sz="2000" dirty="0" smtClean="0"/>
              <a:t>zero – or not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6800" y="2873680"/>
            <a:ext cx="10746532" cy="153888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0" dirty="0" smtClean="0">
                <a:solidFill>
                  <a:schemeClr val="tx1"/>
                </a:solidFill>
              </a:rPr>
              <a:t>Output includes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Calibration function and all statistics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Unknown concentrations with uncertainties (Standard deviation or Confidence intervals)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dirty="0" err="1" smtClean="0"/>
              <a:t>Unkown</a:t>
            </a:r>
            <a:r>
              <a:rPr lang="en-GB" sz="2000" dirty="0" smtClean="0"/>
              <a:t> concentrations are rounded to significant digits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Detection and quantitation limits (DL, LOD and LOQ)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800" y="4596853"/>
            <a:ext cx="6169959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0" dirty="0" smtClean="0">
                <a:solidFill>
                  <a:schemeClr val="tx1"/>
                </a:solidFill>
              </a:rPr>
              <a:t>Batch mode has been added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Automatic run of many analyst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Automatic selection of best calibration function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Automation can be overruled manually</a:t>
            </a:r>
            <a:endParaRPr lang="en-GB" sz="2000" b="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052" y="6012249"/>
            <a:ext cx="9661299" cy="73866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1" dirty="0"/>
              <a:t>*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All my workbooks (Calibration, </a:t>
            </a:r>
            <a:r>
              <a:rPr lang="en-GB" sz="2400" b="0" dirty="0" err="1" smtClean="0">
                <a:solidFill>
                  <a:schemeClr val="tx1"/>
                </a:solidFill>
                <a:latin typeface="+mn-lt"/>
              </a:rPr>
              <a:t>Chromsim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, DoE, Theory of Sampling…)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/>
              <a:t>c</a:t>
            </a:r>
            <a:r>
              <a:rPr lang="en-GB" sz="2400" dirty="0" smtClean="0"/>
              <a:t>an be found on my homepage: </a:t>
            </a:r>
            <a:r>
              <a:rPr lang="en-GB" sz="2400" b="1" dirty="0" smtClean="0">
                <a:solidFill>
                  <a:schemeClr val="accent1"/>
                </a:solidFill>
              </a:rPr>
              <a:t>bosvensmark.dk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11701" y="4596853"/>
            <a:ext cx="3196388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="1" dirty="0" smtClean="0">
                <a:solidFill>
                  <a:schemeClr val="tx1"/>
                </a:solidFill>
              </a:rPr>
              <a:t>12 cases: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 smtClean="0"/>
              <a:t>3 degrees: 1 – 2 – 3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0" dirty="0" smtClean="0">
                <a:solidFill>
                  <a:schemeClr val="tx1"/>
                </a:solidFill>
              </a:rPr>
              <a:t>Weighted / not weighted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 smtClean="0"/>
              <a:t>Force zero / or not</a:t>
            </a:r>
            <a:endParaRPr lang="en-GB" sz="20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104400"/>
            <a:ext cx="12435840" cy="6995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1685" y="3497580"/>
            <a:ext cx="53588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 Xo = ROUND(X; – INT(Log10(</a:t>
            </a:r>
            <a:r>
              <a:rPr lang="en-GB" sz="2400" b="1" dirty="0" err="1" smtClean="0">
                <a:solidFill>
                  <a:schemeClr val="tx1"/>
                </a:solidFill>
                <a:latin typeface="+mn-lt"/>
              </a:rPr>
              <a:t>sXo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))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1685" y="4050030"/>
            <a:ext cx="60769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GB" sz="2400" b="1" dirty="0" err="1" smtClean="0">
                <a:solidFill>
                  <a:schemeClr val="tx1"/>
                </a:solidFill>
                <a:latin typeface="+mn-lt"/>
              </a:rPr>
              <a:t>sXo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= ROUND(</a:t>
            </a:r>
            <a:r>
              <a:rPr lang="en-GB" sz="2400" b="1" dirty="0" err="1" smtClean="0">
                <a:solidFill>
                  <a:schemeClr val="tx1"/>
                </a:solidFill>
                <a:latin typeface="+mn-lt"/>
              </a:rPr>
              <a:t>sXo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; 1 – INT(Log10(</a:t>
            </a:r>
            <a:r>
              <a:rPr lang="en-GB" sz="2400" b="1" dirty="0" err="1" smtClean="0">
                <a:solidFill>
                  <a:schemeClr val="tx1"/>
                </a:solidFill>
                <a:latin typeface="+mn-lt"/>
              </a:rPr>
              <a:t>sXo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))  </a:t>
            </a:r>
          </a:p>
        </p:txBody>
      </p:sp>
    </p:spTree>
    <p:extLst>
      <p:ext uri="{BB962C8B-B14F-4D97-AF65-F5344CB8AC3E}">
        <p14:creationId xmlns:p14="http://schemas.microsoft.com/office/powerpoint/2010/main" val="22151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Linear regression, </a:t>
            </a:r>
            <a:r>
              <a:rPr lang="en-GB" i="1" dirty="0" smtClean="0"/>
              <a:t>Y = Intercept + </a:t>
            </a:r>
            <a:r>
              <a:rPr lang="en-GB" i="1" dirty="0" err="1" smtClean="0"/>
              <a:t>Slope</a:t>
            </a:r>
            <a:r>
              <a:rPr lang="en-GB" i="1" dirty="0" err="1" smtClean="0">
                <a:sym typeface="Symbol" panose="05050102010706020507" pitchFamily="18" charset="2"/>
              </a:rPr>
              <a:t>X</a:t>
            </a:r>
            <a:r>
              <a:rPr lang="en-GB" i="1" dirty="0" smtClean="0">
                <a:sym typeface="Symbol" panose="05050102010706020507" pitchFamily="18" charset="2"/>
              </a:rPr>
              <a:t> 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57225" y="2763593"/>
            <a:ext cx="11018519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So the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intercept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is a function of the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slope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– they are not statistically independent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66278" y="1524572"/>
            <a:ext cx="8492126" cy="1092200"/>
            <a:chOff x="1966278" y="1524572"/>
            <a:chExt cx="8492126" cy="1092200"/>
          </a:xfrm>
        </p:grpSpPr>
        <p:grpSp>
          <p:nvGrpSpPr>
            <p:cNvPr id="9" name="Group 8"/>
            <p:cNvGrpSpPr/>
            <p:nvPr/>
          </p:nvGrpSpPr>
          <p:grpSpPr>
            <a:xfrm>
              <a:off x="1966278" y="1524572"/>
              <a:ext cx="8492126" cy="1092200"/>
              <a:chOff x="2389823" y="2207892"/>
              <a:chExt cx="8492126" cy="1092200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9010969"/>
                  </p:ext>
                </p:extLst>
              </p:nvPr>
            </p:nvGraphicFramePr>
            <p:xfrm>
              <a:off x="7783789" y="2466400"/>
              <a:ext cx="3098160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2" name="Equation" r:id="rId4" imgW="1549080" imgH="228600" progId="Equation.DSMT4">
                      <p:embed/>
                    </p:oleObj>
                  </mc:Choice>
                  <mc:Fallback>
                    <p:oleObj name="Equation" r:id="rId4" imgW="15490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7783789" y="2466400"/>
                            <a:ext cx="3098160" cy="457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028060"/>
                  </p:ext>
                </p:extLst>
              </p:nvPr>
            </p:nvGraphicFramePr>
            <p:xfrm>
              <a:off x="2389823" y="2207892"/>
              <a:ext cx="3556000" cy="1092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3" name="Equation" r:id="rId6" imgW="1777680" imgH="545760" progId="Equation.DSMT4">
                      <p:embed/>
                    </p:oleObj>
                  </mc:Choice>
                  <mc:Fallback>
                    <p:oleObj name="Equation" r:id="rId6" imgW="1777680" imgH="5457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389823" y="2207892"/>
                            <a:ext cx="3556000" cy="1092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Box 13"/>
            <p:cNvSpPr txBox="1"/>
            <p:nvPr/>
          </p:nvSpPr>
          <p:spPr>
            <a:xfrm>
              <a:off x="6055498" y="1893961"/>
              <a:ext cx="771525" cy="3693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and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8308" y="3470551"/>
            <a:ext cx="9564392" cy="1935839"/>
            <a:chOff x="608308" y="3470551"/>
            <a:chExt cx="9564392" cy="1935839"/>
          </a:xfrm>
        </p:grpSpPr>
        <p:sp>
          <p:nvSpPr>
            <p:cNvPr id="11" name="TextBox 10"/>
            <p:cNvSpPr txBox="1"/>
            <p:nvPr/>
          </p:nvSpPr>
          <p:spPr>
            <a:xfrm>
              <a:off x="608308" y="3470551"/>
              <a:ext cx="9202840" cy="36933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The true statistical independent parameters for linear regression </a:t>
              </a:r>
              <a:r>
                <a:rPr lang="en-GB" sz="2400" dirty="0" smtClean="0"/>
                <a:t>are:</a:t>
              </a:r>
              <a:endParaRPr lang="en-GB" sz="2400" b="0" dirty="0" smtClean="0">
                <a:solidFill>
                  <a:schemeClr val="tx1"/>
                </a:solidFill>
                <a:latin typeface="+mn-lt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7138730"/>
                </p:ext>
              </p:extLst>
            </p:nvPr>
          </p:nvGraphicFramePr>
          <p:xfrm>
            <a:off x="1964691" y="4147562"/>
            <a:ext cx="3557587" cy="109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4" name="Equation" r:id="rId8" imgW="3557312" imgH="1092724" progId="Equation.DSMT4">
                    <p:embed/>
                  </p:oleObj>
                </mc:Choice>
                <mc:Fallback>
                  <p:oleObj name="Equation" r:id="rId8" imgW="3557312" imgH="1092724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964691" y="4147562"/>
                          <a:ext cx="3557587" cy="1092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7427941"/>
                </p:ext>
              </p:extLst>
            </p:nvPr>
          </p:nvGraphicFramePr>
          <p:xfrm>
            <a:off x="7360243" y="4401163"/>
            <a:ext cx="2387520" cy="558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5" name="Equation" r:id="rId10" imgW="1193760" imgH="279360" progId="Equation.DSMT4">
                    <p:embed/>
                  </p:oleObj>
                </mc:Choice>
                <mc:Fallback>
                  <p:oleObj name="Equation" r:id="rId10" imgW="11937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360243" y="4401163"/>
                          <a:ext cx="2387520" cy="5587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055498" y="4508996"/>
              <a:ext cx="771525" cy="3693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and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45945" y="4046220"/>
              <a:ext cx="8326755" cy="136017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8308" y="5628996"/>
            <a:ext cx="7754937" cy="1015769"/>
            <a:chOff x="608308" y="5628996"/>
            <a:chExt cx="7754937" cy="1015769"/>
          </a:xfrm>
        </p:grpSpPr>
        <p:sp>
          <p:nvSpPr>
            <p:cNvPr id="16" name="TextBox 15"/>
            <p:cNvSpPr txBox="1"/>
            <p:nvPr/>
          </p:nvSpPr>
          <p:spPr>
            <a:xfrm>
              <a:off x="608308" y="5628996"/>
              <a:ext cx="7754937" cy="3693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1" dirty="0" smtClean="0"/>
                <a:t>ALL</a:t>
              </a:r>
              <a:r>
                <a:rPr lang="en-GB" sz="2400" dirty="0" smtClean="0"/>
                <a:t> ordinary least square lines passes through the mean!</a:t>
              </a:r>
              <a:endParaRPr lang="en-GB" sz="2400" b="0" dirty="0" smtClean="0">
                <a:solidFill>
                  <a:schemeClr val="tx1"/>
                </a:solidFill>
                <a:latin typeface="+mn-lt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8806099"/>
                </p:ext>
              </p:extLst>
            </p:nvPr>
          </p:nvGraphicFramePr>
          <p:xfrm>
            <a:off x="1845945" y="6086045"/>
            <a:ext cx="4140000" cy="558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" name="Equation" r:id="rId12" imgW="2070000" imgH="279360" progId="Equation.DSMT4">
                    <p:embed/>
                  </p:oleObj>
                </mc:Choice>
                <mc:Fallback>
                  <p:oleObj name="Equation" r:id="rId12" imgW="207000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845945" y="6086045"/>
                          <a:ext cx="4140000" cy="5587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280218"/>
              </p:ext>
            </p:extLst>
          </p:nvPr>
        </p:nvGraphicFramePr>
        <p:xfrm>
          <a:off x="8712200" y="5997575"/>
          <a:ext cx="2921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" name="Equation" r:id="rId14" imgW="1460160" imgH="279360" progId="Equation.DSMT4">
                  <p:embed/>
                </p:oleObj>
              </mc:Choice>
              <mc:Fallback>
                <p:oleObj name="Equation" r:id="rId14" imgW="1460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712200" y="5997575"/>
                        <a:ext cx="2921000" cy="558800"/>
                      </a:xfrm>
                      <a:prstGeom prst="rect">
                        <a:avLst/>
                      </a:prstGeom>
                      <a:ln w="28575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6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30" y="1485900"/>
            <a:ext cx="11430539" cy="287464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3584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6E77-7984-4F3B-92EF-834A85591B11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3" y="2275201"/>
            <a:ext cx="5360841" cy="3232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75200"/>
            <a:ext cx="5292422" cy="32255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8965" y="593426"/>
            <a:ext cx="11012486" cy="8648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pPr algn="ctr"/>
            <a:r>
              <a:rPr lang="en-GB" dirty="0" smtClean="0"/>
              <a:t>A worst case – too high degree (3) and force zero</a:t>
            </a:r>
            <a:endParaRPr lang="en-GB" b="1" baseline="30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88962" y="1586709"/>
            <a:ext cx="10799460" cy="3921470"/>
            <a:chOff x="588962" y="1586709"/>
            <a:chExt cx="10799460" cy="3921470"/>
          </a:xfrm>
        </p:grpSpPr>
        <p:sp>
          <p:nvSpPr>
            <p:cNvPr id="13" name="TextBox 12"/>
            <p:cNvSpPr txBox="1"/>
            <p:nvPr/>
          </p:nvSpPr>
          <p:spPr>
            <a:xfrm>
              <a:off x="1398000" y="1586709"/>
              <a:ext cx="9061776" cy="36933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3</a:t>
              </a:r>
              <a:r>
                <a:rPr lang="en-GB" sz="2400" baseline="30000" dirty="0" smtClean="0"/>
                <a:t>r</a:t>
              </a:r>
              <a:r>
                <a:rPr lang="en-GB" sz="2400" b="0" baseline="30000" dirty="0" smtClean="0">
                  <a:solidFill>
                    <a:schemeClr val="tx1"/>
                  </a:solidFill>
                  <a:latin typeface="+mn-lt"/>
                </a:rPr>
                <a:t>d</a:t>
              </a: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 degree </a:t>
              </a:r>
              <a:r>
                <a:rPr lang="en-GB" sz="2400" b="0" dirty="0" err="1" smtClean="0">
                  <a:solidFill>
                    <a:schemeClr val="tx1"/>
                  </a:solidFill>
                  <a:latin typeface="+mn-lt"/>
                </a:rPr>
                <a:t>polynomia</a:t>
              </a: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 and calculated intercept – </a:t>
              </a:r>
              <a:r>
                <a:rPr lang="en-GB" sz="2400" b="1" dirty="0" smtClean="0">
                  <a:solidFill>
                    <a:schemeClr val="tx1"/>
                  </a:solidFill>
                  <a:latin typeface="+mn-lt"/>
                </a:rPr>
                <a:t>automatic choice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962" y="2275199"/>
              <a:ext cx="5360842" cy="323297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282579"/>
              <a:ext cx="5292422" cy="32256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81302" y="2282579"/>
            <a:ext cx="10807120" cy="4098753"/>
            <a:chOff x="581302" y="2282579"/>
            <a:chExt cx="10807120" cy="4098753"/>
          </a:xfrm>
        </p:grpSpPr>
        <p:sp>
          <p:nvSpPr>
            <p:cNvPr id="9" name="TextBox 8"/>
            <p:cNvSpPr txBox="1"/>
            <p:nvPr/>
          </p:nvSpPr>
          <p:spPr>
            <a:xfrm>
              <a:off x="1245600" y="6012000"/>
              <a:ext cx="9512219" cy="36933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OK with </a:t>
              </a:r>
              <a:r>
                <a:rPr lang="en-GB" sz="2400" dirty="0" smtClean="0"/>
                <a:t>weighted </a:t>
              </a: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en-GB" sz="2400" b="0" baseline="30000" dirty="0" smtClean="0">
                  <a:solidFill>
                    <a:schemeClr val="tx1"/>
                  </a:solidFill>
                  <a:latin typeface="+mn-lt"/>
                </a:rPr>
                <a:t>nd</a:t>
              </a: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 degree </a:t>
              </a:r>
              <a:r>
                <a:rPr lang="en-GB" sz="2400" b="0" dirty="0" err="1" smtClean="0">
                  <a:solidFill>
                    <a:schemeClr val="tx1"/>
                  </a:solidFill>
                  <a:latin typeface="+mn-lt"/>
                </a:rPr>
                <a:t>polynomia</a:t>
              </a: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 (1/x) and calculated intercept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1302" y="2282579"/>
              <a:ext cx="5376161" cy="323297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9011" y="2282579"/>
              <a:ext cx="5299411" cy="3232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2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8963" y="2540254"/>
            <a:ext cx="10087337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With exponentially increasing concentrations </a:t>
            </a:r>
            <a:r>
              <a:rPr lang="en-GB" sz="2400" dirty="0" smtClean="0"/>
              <a:t>of the calibration standards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(or similar series like  1- 2 – 5 -10 -20 – 50 -100 – </a:t>
            </a:r>
            <a:r>
              <a:rPr lang="en-GB" sz="2400" b="0" dirty="0" err="1" smtClean="0">
                <a:solidFill>
                  <a:schemeClr val="tx1"/>
                </a:solidFill>
                <a:latin typeface="+mn-lt"/>
              </a:rPr>
              <a:t>etc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). weighting 1/X wil</a:t>
            </a:r>
            <a:r>
              <a:rPr lang="en-GB" sz="2400" dirty="0" smtClean="0"/>
              <a:t>l in general give very good results.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965" y="1485900"/>
            <a:ext cx="10714472" cy="73866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Be carful to include calibration standards at a very low concentration, when the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/>
              <a:t>u</a:t>
            </a:r>
            <a:r>
              <a:rPr lang="en-GB" sz="2400" dirty="0" smtClean="0"/>
              <a:t>nknown samples includes very low concentrations.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65" y="3935392"/>
            <a:ext cx="11240257" cy="73866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In my calibration workbooks, weight parameters (s0, s1, s1) = (1, 1, 0)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in Table 5 in sheet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Input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will in general give good results, also for </a:t>
            </a:r>
            <a:r>
              <a:rPr lang="en-GB" sz="2400" b="0" dirty="0" err="1" smtClean="0">
                <a:solidFill>
                  <a:schemeClr val="tx1"/>
                </a:solidFill>
                <a:latin typeface="+mn-lt"/>
              </a:rPr>
              <a:t>detecetion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limits.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332" y="5072799"/>
            <a:ext cx="10472755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For automatic analysis in my workbooks, follow the instructions in the sheet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i="1" dirty="0" smtClean="0"/>
              <a:t>Experimental data</a:t>
            </a:r>
            <a:r>
              <a:rPr lang="en-GB" sz="2400" dirty="0" smtClean="0"/>
              <a:t>. In general use </a:t>
            </a:r>
            <a:r>
              <a:rPr lang="en-GB" sz="2400" i="1" dirty="0" smtClean="0"/>
              <a:t>Analyse next analyte</a:t>
            </a:r>
            <a:r>
              <a:rPr lang="en-GB" sz="2400" dirty="0" smtClean="0"/>
              <a:t> and check the intermediate results in the other sheets before proceeding to the next analyte – the automatic statistically best choice may not be the best in all cases!</a:t>
            </a:r>
            <a:endParaRPr lang="en-GB" sz="2400" b="0" i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2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2904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87741" y="6488668"/>
            <a:ext cx="525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Andre </a:t>
            </a:r>
            <a:r>
              <a:rPr lang="en-US" dirty="0" err="1">
                <a:solidFill>
                  <a:schemeClr val="bg1"/>
                </a:solidFill>
              </a:rPr>
              <a:t>Budzien</a:t>
            </a:r>
            <a:r>
              <a:rPr lang="en-US" dirty="0">
                <a:solidFill>
                  <a:schemeClr val="bg1"/>
                </a:solidFill>
              </a:rPr>
              <a:t> World Champion OK Dinghy 2012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7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481436" y="4113480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Uncertainties in calibration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Bo Svensmark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331" y="5751113"/>
            <a:ext cx="2133600" cy="144463"/>
          </a:xfrm>
        </p:spPr>
        <p:txBody>
          <a:bodyPr/>
          <a:lstStyle/>
          <a:p>
            <a:r>
              <a:rPr lang="da-DK" smtClean="0"/>
              <a:t>Dias </a:t>
            </a:r>
            <a:fld id="{CC4DBE1C-CE21-4CE5-B3C3-E18CB95915B1}" type="slidenum">
              <a:rPr lang="da-DK" smtClean="0"/>
              <a:pPr/>
              <a:t>24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96381" y="3499581"/>
            <a:ext cx="2148967" cy="1165542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481436" y="4041472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81436" y="4185488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481436" y="4329504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21" y="3599178"/>
            <a:ext cx="790129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21" y="3599986"/>
            <a:ext cx="790129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3364" y="2318697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GB" sz="1600" dirty="0">
                <a:solidFill>
                  <a:srgbClr val="000000"/>
                </a:solidFill>
              </a:rPr>
              <a:t>A) 3 injections of the same conc.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96381" y="5551682"/>
            <a:ext cx="2148967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553469" y="5408212"/>
            <a:ext cx="0" cy="14347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375563" y="5553640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</a:rPr>
              <a:t>Xo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535316" y="1532102"/>
            <a:ext cx="9407884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An error or an uncertainty in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X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is transformed into a variation in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Y: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54045" y="3991781"/>
            <a:ext cx="0" cy="53143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19860" y="4070728"/>
            <a:ext cx="24365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i="1" dirty="0" err="1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n-GB" sz="2400" b="0" i="1" baseline="-25000" dirty="0" err="1" smtClean="0">
                <a:solidFill>
                  <a:schemeClr val="tx1"/>
                </a:solidFill>
                <a:latin typeface="+mn-lt"/>
              </a:rPr>
              <a:t>Y</a:t>
            </a:r>
            <a:endParaRPr lang="en-GB" sz="2400" b="0" i="1" baseline="-25000" dirty="0" smtClean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479090" y="2336952"/>
            <a:ext cx="2902770" cy="3841088"/>
            <a:chOff x="3479090" y="2336952"/>
            <a:chExt cx="2902770" cy="3841088"/>
          </a:xfrm>
        </p:grpSpPr>
        <p:grpSp>
          <p:nvGrpSpPr>
            <p:cNvPr id="65" name="Group 64"/>
            <p:cNvGrpSpPr/>
            <p:nvPr/>
          </p:nvGrpSpPr>
          <p:grpSpPr>
            <a:xfrm>
              <a:off x="3479090" y="2336952"/>
              <a:ext cx="2902770" cy="3841088"/>
              <a:chOff x="3109392" y="2487974"/>
              <a:chExt cx="2902770" cy="3841088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3978449"/>
                <a:ext cx="790129" cy="124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959" y="3700849"/>
                <a:ext cx="790129" cy="124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3356992"/>
                <a:ext cx="790129" cy="124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9" name="Straight Connector 48"/>
              <p:cNvCxnSpPr/>
              <p:nvPr/>
            </p:nvCxnSpPr>
            <p:spPr>
              <a:xfrm flipV="1">
                <a:off x="3499475" y="3672623"/>
                <a:ext cx="2148967" cy="116554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511351" y="2487974"/>
                <a:ext cx="19947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3525" indent="-263525"/>
                <a:r>
                  <a:rPr lang="en-GB" sz="1600" dirty="0" smtClean="0">
                    <a:solidFill>
                      <a:srgbClr val="000000"/>
                    </a:solidFill>
                  </a:rPr>
                  <a:t>B) 3 injections of 3 slightly different conc.</a:t>
                </a:r>
                <a:endParaRPr lang="en-GB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779912" y="4509120"/>
                <a:ext cx="72008" cy="7200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355976" y="4286351"/>
                <a:ext cx="72008" cy="7200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876564" y="3941686"/>
                <a:ext cx="72008" cy="7200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3511351" y="5731298"/>
                <a:ext cx="2148967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596947" y="5587828"/>
                <a:ext cx="0" cy="14347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867077" y="5744287"/>
                <a:ext cx="14798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0000"/>
                    </a:solidFill>
                  </a:rPr>
                  <a:t>Xo</a:t>
                </a:r>
              </a:p>
              <a:p>
                <a:r>
                  <a:rPr lang="en-GB" sz="1600" dirty="0">
                    <a:solidFill>
                      <a:srgbClr val="000000"/>
                    </a:solidFill>
                  </a:rPr>
                  <a:t>Nominal conc.</a:t>
                </a:r>
              </a:p>
            </p:txBody>
          </p:sp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165712" y="3884848"/>
                <a:ext cx="790129" cy="29027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51" name="Straight Arrow Connector 50"/>
            <p:cNvCxnSpPr/>
            <p:nvPr/>
          </p:nvCxnSpPr>
          <p:spPr>
            <a:xfrm flipH="1">
              <a:off x="4156877" y="3368349"/>
              <a:ext cx="12281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584226" y="3295537"/>
              <a:ext cx="251672" cy="36933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i="1" dirty="0" err="1" smtClean="0">
                  <a:solidFill>
                    <a:schemeClr val="tx1"/>
                  </a:solidFill>
                  <a:latin typeface="+mn-lt"/>
                </a:rPr>
                <a:t>s</a:t>
              </a:r>
              <a:r>
                <a:rPr lang="en-GB" sz="2400" i="1" baseline="-25000" dirty="0" err="1"/>
                <a:t>X</a:t>
              </a:r>
              <a:endParaRPr lang="en-GB" sz="2400" b="0" i="1" baseline="-2500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35898" y="2408214"/>
            <a:ext cx="6917789" cy="3842580"/>
            <a:chOff x="4835898" y="2408214"/>
            <a:chExt cx="6917789" cy="3842580"/>
          </a:xfrm>
        </p:grpSpPr>
        <p:grpSp>
          <p:nvGrpSpPr>
            <p:cNvPr id="81" name="Group 80"/>
            <p:cNvGrpSpPr/>
            <p:nvPr/>
          </p:nvGrpSpPr>
          <p:grpSpPr>
            <a:xfrm>
              <a:off x="4835898" y="2408214"/>
              <a:ext cx="4523407" cy="3842580"/>
              <a:chOff x="4212432" y="2521617"/>
              <a:chExt cx="4523407" cy="384258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V="1">
                <a:off x="6012160" y="3710325"/>
                <a:ext cx="2148967" cy="116554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7092280" y="4159463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092280" y="3941686"/>
                <a:ext cx="72008" cy="7200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6012160" y="5731298"/>
                <a:ext cx="2148967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086643" y="5587828"/>
                <a:ext cx="0" cy="14347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7092280" y="4279593"/>
                <a:ext cx="72008" cy="7200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098196" y="4509120"/>
                <a:ext cx="72008" cy="7200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8891" y="2903472"/>
                <a:ext cx="790129" cy="2615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252071" y="2521617"/>
                <a:ext cx="24837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3525" indent="-263525"/>
                <a:r>
                  <a:rPr lang="en-GB" sz="1600" dirty="0">
                    <a:solidFill>
                      <a:srgbClr val="000000"/>
                    </a:solidFill>
                  </a:rPr>
                  <a:t>B) But the results is assumed to be at the nominal conc.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345878" y="5779422"/>
                <a:ext cx="14798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0000"/>
                    </a:solidFill>
                  </a:rPr>
                  <a:t>Xo</a:t>
                </a:r>
              </a:p>
              <a:p>
                <a:r>
                  <a:rPr lang="en-GB" sz="1600" dirty="0">
                    <a:solidFill>
                      <a:srgbClr val="000000"/>
                    </a:solidFill>
                  </a:rPr>
                  <a:t>Nominal conc.</a:t>
                </a:r>
              </a:p>
            </p:txBody>
          </p:sp>
          <p:cxnSp>
            <p:nvCxnSpPr>
              <p:cNvPr id="75" name="Straight Connector 74"/>
              <p:cNvCxnSpPr>
                <a:stCxn id="56" idx="2"/>
              </p:cNvCxnSpPr>
              <p:nvPr/>
            </p:nvCxnSpPr>
            <p:spPr>
              <a:xfrm flipH="1">
                <a:off x="5130095" y="3977690"/>
                <a:ext cx="1962185" cy="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4640049" y="4326124"/>
                <a:ext cx="2488236" cy="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4212432" y="4547791"/>
                <a:ext cx="2891221" cy="11951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/>
            <p:cNvCxnSpPr/>
            <p:nvPr/>
          </p:nvCxnSpPr>
          <p:spPr>
            <a:xfrm flipH="1">
              <a:off x="8533251" y="3862672"/>
              <a:ext cx="15239" cy="77156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3166277"/>
                </p:ext>
              </p:extLst>
            </p:nvPr>
          </p:nvGraphicFramePr>
          <p:xfrm>
            <a:off x="8605674" y="3871994"/>
            <a:ext cx="3148013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4" name="Equation" r:id="rId5" imgW="1574640" imgH="330120" progId="Equation.DSMT4">
                    <p:embed/>
                  </p:oleObj>
                </mc:Choice>
                <mc:Fallback>
                  <p:oleObj name="Equation" r:id="rId5" imgW="157464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05674" y="3871994"/>
                          <a:ext cx="3148013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6597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Effect of </a:t>
            </a:r>
            <a:r>
              <a:rPr lang="en-GB" i="1" dirty="0" smtClean="0"/>
              <a:t>R</a:t>
            </a:r>
            <a:r>
              <a:rPr lang="en-GB" i="1" baseline="30000" dirty="0" smtClean="0"/>
              <a:t>2</a:t>
            </a:r>
            <a:endParaRPr lang="en-GB" i="1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70" y="1484313"/>
            <a:ext cx="6697980" cy="4853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910" y="1485900"/>
            <a:ext cx="6697980" cy="4853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787" y="1485900"/>
            <a:ext cx="6697980" cy="4853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350" y="1485900"/>
            <a:ext cx="6697980" cy="48539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flipH="1">
            <a:off x="535318" y="1514188"/>
            <a:ext cx="3273481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For calibration, an error in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X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is transformed into an error in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Y: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32800" y="1053143"/>
            <a:ext cx="496800" cy="564100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How do the data-points affects the </a:t>
            </a:r>
            <a:r>
              <a:rPr lang="en-GB" i="1" dirty="0" smtClean="0"/>
              <a:t>slope</a:t>
            </a:r>
            <a:r>
              <a:rPr lang="en-GB" dirty="0" smtClean="0"/>
              <a:t> and the </a:t>
            </a:r>
            <a:r>
              <a:rPr lang="en-GB" i="1" dirty="0" smtClean="0"/>
              <a:t>mean?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361897"/>
              </p:ext>
            </p:extLst>
          </p:nvPr>
        </p:nvGraphicFramePr>
        <p:xfrm>
          <a:off x="4628700" y="1242850"/>
          <a:ext cx="1980720" cy="93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" name="Equation" r:id="rId4" imgW="990360" imgH="469800" progId="Equation.DSMT4">
                  <p:embed/>
                </p:oleObj>
              </mc:Choice>
              <mc:Fallback>
                <p:oleObj name="Equation" r:id="rId4" imgW="9903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8700" y="1242850"/>
                        <a:ext cx="1980720" cy="93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1056750" y="2119175"/>
            <a:ext cx="0" cy="418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56750" y="6296795"/>
            <a:ext cx="10317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31747" y="2182450"/>
            <a:ext cx="9480253" cy="392117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438400" y="544068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90010" y="485775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92090" y="424053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66560" y="3665220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12520" y="4295775"/>
            <a:ext cx="57092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47335" y="3417570"/>
            <a:ext cx="0" cy="288480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524398"/>
              </p:ext>
            </p:extLst>
          </p:nvPr>
        </p:nvGraphicFramePr>
        <p:xfrm>
          <a:off x="668730" y="4050090"/>
          <a:ext cx="30456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" name="Equation" r:id="rId6" imgW="152280" imgH="190440" progId="Equation.DSMT4">
                  <p:embed/>
                </p:oleObj>
              </mc:Choice>
              <mc:Fallback>
                <p:oleObj name="Equation" r:id="rId6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8730" y="4050090"/>
                        <a:ext cx="30456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97170"/>
              </p:ext>
            </p:extLst>
          </p:nvPr>
        </p:nvGraphicFramePr>
        <p:xfrm>
          <a:off x="5169855" y="6303507"/>
          <a:ext cx="35496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"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9855" y="6303507"/>
                        <a:ext cx="35496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>
          <a:xfrm>
            <a:off x="8207845" y="2988008"/>
            <a:ext cx="110490" cy="11049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175829"/>
              </p:ext>
            </p:extLst>
          </p:nvPr>
        </p:nvGraphicFramePr>
        <p:xfrm>
          <a:off x="2778667" y="5249583"/>
          <a:ext cx="253944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" name="Equation" r:id="rId10" imgW="1269720" imgH="393480" progId="Equation.DSMT4">
                  <p:embed/>
                </p:oleObj>
              </mc:Choice>
              <mc:Fallback>
                <p:oleObj name="Equation" r:id="rId10" imgW="1269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78667" y="5249583"/>
                        <a:ext cx="2539440" cy="78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748054"/>
              </p:ext>
            </p:extLst>
          </p:nvPr>
        </p:nvGraphicFramePr>
        <p:xfrm>
          <a:off x="6037263" y="5141913"/>
          <a:ext cx="3784600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" name="Equation" r:id="rId12" imgW="1892160" imgH="583920" progId="Equation.DSMT4">
                  <p:embed/>
                </p:oleObj>
              </mc:Choice>
              <mc:Fallback>
                <p:oleObj name="Equation" r:id="rId12" imgW="18921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37263" y="5141913"/>
                        <a:ext cx="3784600" cy="116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044937"/>
              </p:ext>
            </p:extLst>
          </p:nvPr>
        </p:nvGraphicFramePr>
        <p:xfrm>
          <a:off x="7165638" y="1122033"/>
          <a:ext cx="2540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" name="Equation" r:id="rId14" imgW="1269720" imgH="583920" progId="Equation.DSMT4">
                  <p:embed/>
                </p:oleObj>
              </mc:Choice>
              <mc:Fallback>
                <p:oleObj name="Equation" r:id="rId14" imgW="126972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65638" y="1122033"/>
                        <a:ext cx="2540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Connector 29"/>
          <p:cNvCxnSpPr/>
          <p:nvPr/>
        </p:nvCxnSpPr>
        <p:spPr>
          <a:xfrm flipV="1">
            <a:off x="840872" y="2757306"/>
            <a:ext cx="9556376" cy="30769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557985" y="2007882"/>
            <a:ext cx="1773314" cy="2318743"/>
            <a:chOff x="6565197" y="2005637"/>
            <a:chExt cx="1773314" cy="2318743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8012573" y="3062900"/>
              <a:ext cx="7574" cy="120784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8215057" y="2989795"/>
              <a:ext cx="112074" cy="1024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6565197" y="2005637"/>
              <a:ext cx="1418445" cy="1738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8226437" y="4217101"/>
              <a:ext cx="112074" cy="10727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44201" y="1470668"/>
            <a:ext cx="1779386" cy="1998420"/>
            <a:chOff x="6544201" y="1470668"/>
            <a:chExt cx="1779386" cy="1998420"/>
          </a:xfrm>
        </p:grpSpPr>
        <p:sp>
          <p:nvSpPr>
            <p:cNvPr id="31" name="Oval 30"/>
            <p:cNvSpPr/>
            <p:nvPr/>
          </p:nvSpPr>
          <p:spPr>
            <a:xfrm>
              <a:off x="8214738" y="3050176"/>
              <a:ext cx="108849" cy="11159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6544201" y="1470668"/>
              <a:ext cx="1773314" cy="1998420"/>
              <a:chOff x="6544201" y="1473625"/>
              <a:chExt cx="1800042" cy="1978595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8233753" y="3341730"/>
                <a:ext cx="110490" cy="1104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en-GB" sz="2400" dirty="0" err="1" smtClean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6544201" y="1473625"/>
                <a:ext cx="1666349" cy="17594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endCxn id="32" idx="4"/>
              </p:cNvCxnSpPr>
              <p:nvPr/>
            </p:nvCxnSpPr>
            <p:spPr>
              <a:xfrm flipH="1" flipV="1">
                <a:off x="8289802" y="3081314"/>
                <a:ext cx="1102" cy="3637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8422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Leverage – equidistant concentrations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957" y="2804159"/>
            <a:ext cx="4578493" cy="274953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73956"/>
              </p:ext>
            </p:extLst>
          </p:nvPr>
        </p:nvGraphicFramePr>
        <p:xfrm>
          <a:off x="3738563" y="1258888"/>
          <a:ext cx="37338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5" imgW="1866600" imgH="583920" progId="Equation.DSMT4">
                  <p:embed/>
                </p:oleObj>
              </mc:Choice>
              <mc:Fallback>
                <p:oleObj name="Equation" r:id="rId5" imgW="18666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8563" y="1258888"/>
                        <a:ext cx="37338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45" y="2808507"/>
            <a:ext cx="1797083" cy="2773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796" y="2804159"/>
            <a:ext cx="4578493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Leverage – non equidistant concentrations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55" y="2781300"/>
            <a:ext cx="1748897" cy="2699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957" y="2781299"/>
            <a:ext cx="4578493" cy="2755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660" y="2781300"/>
            <a:ext cx="4584589" cy="27556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6040" y="5670153"/>
            <a:ext cx="7931658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The two highest concentration holds 50 % of the leverage!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940" y="6093993"/>
            <a:ext cx="11061665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This means that the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1" i="1" dirty="0" smtClean="0">
                <a:solidFill>
                  <a:schemeClr val="tx1"/>
                </a:solidFill>
                <a:latin typeface="+mn-lt"/>
              </a:rPr>
              <a:t>intercept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is mainly controlled by the two highest concentrations!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370793"/>
              </p:ext>
            </p:extLst>
          </p:nvPr>
        </p:nvGraphicFramePr>
        <p:xfrm>
          <a:off x="3738563" y="1258888"/>
          <a:ext cx="37338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7" imgW="1866600" imgH="583920" progId="Equation.DSMT4">
                  <p:embed/>
                </p:oleObj>
              </mc:Choice>
              <mc:Fallback>
                <p:oleObj name="Equation" r:id="rId7" imgW="1866600" imgH="58392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8563" y="1258888"/>
                        <a:ext cx="37338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8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Leverage – 1/X weighted regression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5" y="2781300"/>
            <a:ext cx="4584589" cy="264589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840028"/>
              </p:ext>
            </p:extLst>
          </p:nvPr>
        </p:nvGraphicFramePr>
        <p:xfrm>
          <a:off x="4920935" y="1374637"/>
          <a:ext cx="19812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Equation" r:id="rId5" imgW="1981242" imgH="938784" progId="Equation.DSMT4">
                  <p:embed/>
                </p:oleObj>
              </mc:Choice>
              <mc:Fallback>
                <p:oleObj name="Equation" r:id="rId5" imgW="1981242" imgH="93878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0935" y="1374637"/>
                        <a:ext cx="1981200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919" y="2781299"/>
            <a:ext cx="2985135" cy="26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1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Leverage – 1/X weighted regression </a:t>
            </a:r>
            <a:r>
              <a:rPr lang="en-GB" i="1" dirty="0" smtClean="0"/>
              <a:t>vs</a:t>
            </a:r>
            <a:r>
              <a:rPr lang="en-GB" dirty="0" smtClean="0"/>
              <a:t> OLS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485900"/>
            <a:ext cx="4584589" cy="2645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45" y="1491463"/>
            <a:ext cx="4578493" cy="2749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950" y="5106511"/>
            <a:ext cx="1067562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Weighting with 1/X do approximately</a:t>
            </a:r>
            <a:r>
              <a:rPr lang="en-GB" sz="2400" dirty="0"/>
              <a:t> </a:t>
            </a:r>
            <a:r>
              <a:rPr lang="en-GB" sz="2400" dirty="0" smtClean="0"/>
              <a:t>make leverage for exponential increasing concentration series equal to leverage for equidistant concentrations!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3286" y="4240997"/>
            <a:ext cx="338714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OBS: Logarithmic X-scale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6720" y="4293754"/>
            <a:ext cx="1873911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Linear X-scale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4950" y="6081229"/>
            <a:ext cx="11042954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FYI: The curve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leverage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vs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log X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is a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catenary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– the shape of a free hanging chain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448785"/>
              </p:ext>
            </p:extLst>
          </p:nvPr>
        </p:nvGraphicFramePr>
        <p:xfrm>
          <a:off x="4820432" y="4367847"/>
          <a:ext cx="26859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6" imgW="1790640" imgH="457200" progId="Equation.DSMT4">
                  <p:embed/>
                </p:oleObj>
              </mc:Choice>
              <mc:Fallback>
                <p:oleObj name="Equation" r:id="rId6" imgW="1790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0432" y="4367847"/>
                        <a:ext cx="268596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3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Leverage – 1/X</a:t>
            </a:r>
            <a:r>
              <a:rPr lang="en-GB" baseline="30000" dirty="0" smtClean="0"/>
              <a:t>2</a:t>
            </a:r>
            <a:r>
              <a:rPr lang="en-GB" dirty="0" smtClean="0"/>
              <a:t> weighted regression?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433286" y="4240997"/>
            <a:ext cx="338714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OBS: Logarithmic X-scale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64" y="1491890"/>
            <a:ext cx="4584589" cy="2651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97882"/>
            <a:ext cx="3775946" cy="26400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785" y="4778165"/>
            <a:ext cx="11244321" cy="793172"/>
            <a:chOff x="539785" y="4778165"/>
            <a:chExt cx="11244321" cy="793172"/>
          </a:xfrm>
        </p:grpSpPr>
        <p:sp>
          <p:nvSpPr>
            <p:cNvPr id="16" name="TextBox 15"/>
            <p:cNvSpPr txBox="1"/>
            <p:nvPr/>
          </p:nvSpPr>
          <p:spPr>
            <a:xfrm>
              <a:off x="2508885" y="4778165"/>
              <a:ext cx="7805022" cy="36933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The two lowest concentration holds 50 % of the leverage!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785" y="5202005"/>
              <a:ext cx="11244321" cy="3693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b="0" dirty="0" smtClean="0">
                  <a:solidFill>
                    <a:schemeClr val="tx1"/>
                  </a:solidFill>
                  <a:latin typeface="+mn-lt"/>
                </a:rPr>
                <a:t>This means that the </a:t>
              </a:r>
              <a:r>
                <a:rPr lang="en-GB" sz="2400" i="1" dirty="0" smtClean="0">
                  <a:solidFill>
                    <a:schemeClr val="tx1"/>
                  </a:solidFill>
                  <a:latin typeface="+mn-lt"/>
                </a:rPr>
                <a:t>intercept</a:t>
              </a:r>
              <a:r>
                <a:rPr lang="en-GB" sz="2400" dirty="0" smtClean="0">
                  <a:solidFill>
                    <a:schemeClr val="tx1"/>
                  </a:solidFill>
                  <a:latin typeface="+mn-lt"/>
                </a:rPr>
                <a:t> is mainly controlled by the two lowest concentrations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5114" y="5739173"/>
            <a:ext cx="11621771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The ‘prize’ is that the calibration function for high concentrations may be quite wrong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3286" y="6302375"/>
            <a:ext cx="8662628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Conclusion: Weighting 1/X will in most cases be far the best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85" y="2043366"/>
            <a:ext cx="2289247" cy="13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Effect of </a:t>
            </a:r>
            <a:r>
              <a:rPr lang="en-GB" i="1" dirty="0" smtClean="0"/>
              <a:t>mean</a:t>
            </a:r>
            <a:r>
              <a:rPr lang="en-GB" dirty="0" smtClean="0"/>
              <a:t> of OLS </a:t>
            </a:r>
            <a:r>
              <a:rPr lang="en-GB" i="1" dirty="0" smtClean="0"/>
              <a:t>vs</a:t>
            </a:r>
            <a:r>
              <a:rPr lang="en-GB" dirty="0" smtClean="0"/>
              <a:t> </a:t>
            </a:r>
            <a:r>
              <a:rPr lang="en-GB" i="1" dirty="0" smtClean="0"/>
              <a:t>mean</a:t>
            </a:r>
            <a:r>
              <a:rPr lang="en-GB" dirty="0" smtClean="0"/>
              <a:t> of weighted regression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13/01/2023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sp>
        <p:nvSpPr>
          <p:cNvPr id="73" name="TextBox 72"/>
          <p:cNvSpPr txBox="1"/>
          <p:nvPr/>
        </p:nvSpPr>
        <p:spPr>
          <a:xfrm>
            <a:off x="1771529" y="1515655"/>
            <a:ext cx="8346141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The same difference in the </a:t>
            </a:r>
            <a:r>
              <a:rPr lang="en-GB" sz="2400" b="0" i="1" dirty="0" smtClean="0">
                <a:solidFill>
                  <a:schemeClr val="tx1"/>
                </a:solidFill>
                <a:latin typeface="+mn-lt"/>
              </a:rPr>
              <a:t>slope</a:t>
            </a: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 will have a much smaller effect on the </a:t>
            </a:r>
            <a:r>
              <a:rPr lang="en-GB" sz="2400" i="1" dirty="0" smtClean="0"/>
              <a:t>intercept</a:t>
            </a:r>
            <a:r>
              <a:rPr lang="en-GB" sz="2400" dirty="0" smtClean="0"/>
              <a:t> in weighted regression than in OLS</a:t>
            </a:r>
            <a:endParaRPr lang="en-GB" sz="2400" b="0" i="1" dirty="0" smtClean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12175" y="2520549"/>
            <a:ext cx="5071558" cy="4239920"/>
            <a:chOff x="612175" y="2520549"/>
            <a:chExt cx="5071558" cy="4239920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22491" y="3878580"/>
              <a:ext cx="4346528" cy="2312670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63460" y="3417571"/>
              <a:ext cx="4284933" cy="3061334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 flipV="1">
              <a:off x="956477" y="3542362"/>
              <a:ext cx="2" cy="32013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956479" y="6296795"/>
              <a:ext cx="4341662" cy="55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56478" y="3603186"/>
              <a:ext cx="4253509" cy="26697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992529" y="5561571"/>
              <a:ext cx="81937" cy="110490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57575" y="4857750"/>
              <a:ext cx="81937" cy="110490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931049" y="5223294"/>
              <a:ext cx="3181824" cy="1431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89683" y="4295775"/>
              <a:ext cx="27477" cy="20066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0422211"/>
                </p:ext>
              </p:extLst>
            </p:nvPr>
          </p:nvGraphicFramePr>
          <p:xfrm>
            <a:off x="612175" y="5032854"/>
            <a:ext cx="225856" cy="380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3" name="Equation" r:id="rId4" imgW="152280" imgH="190440" progId="Equation.DSMT4">
                    <p:embed/>
                  </p:oleObj>
                </mc:Choice>
                <mc:Fallback>
                  <p:oleObj name="Equation" r:id="rId4" imgW="152280" imgH="190440" progId="Equation.DSMT4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2175" y="5032854"/>
                          <a:ext cx="225856" cy="3808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Oval 32"/>
            <p:cNvSpPr/>
            <p:nvPr/>
          </p:nvSpPr>
          <p:spPr>
            <a:xfrm>
              <a:off x="1453154" y="5864510"/>
              <a:ext cx="81937" cy="110490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28050" y="3542362"/>
              <a:ext cx="81937" cy="110490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205859" y="6011121"/>
              <a:ext cx="81937" cy="110490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GB" sz="2400" dirty="0" err="1" smtClean="0">
                <a:solidFill>
                  <a:schemeClr val="bg1"/>
                </a:solidFill>
              </a:endParaRPr>
            </a:p>
          </p:txBody>
        </p:sp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4198489"/>
                </p:ext>
              </p:extLst>
            </p:nvPr>
          </p:nvGraphicFramePr>
          <p:xfrm>
            <a:off x="2431733" y="6354389"/>
            <a:ext cx="1041120" cy="406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" name="Equation" r:id="rId6" imgW="520560" imgH="203040" progId="Equation.DSMT4">
                    <p:embed/>
                  </p:oleObj>
                </mc:Choice>
                <mc:Fallback>
                  <p:oleObj name="Equation" r:id="rId6" imgW="5205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31733" y="6354389"/>
                          <a:ext cx="1041120" cy="406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TextBox 79"/>
            <p:cNvSpPr txBox="1"/>
            <p:nvPr/>
          </p:nvSpPr>
          <p:spPr>
            <a:xfrm>
              <a:off x="956477" y="2520549"/>
              <a:ext cx="4727256" cy="73866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0" dirty="0" smtClean="0">
                  <a:solidFill>
                    <a:schemeClr val="tx1"/>
                  </a:solidFill>
                </a:rPr>
                <a:t>Bad because:</a:t>
              </a:r>
            </a:p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600" i="1" dirty="0" smtClean="0"/>
                <a:t>Slope </a:t>
              </a:r>
              <a:r>
                <a:rPr lang="en-GB" sz="1600" dirty="0" smtClean="0"/>
                <a:t>determined mainly by high concentrations</a:t>
              </a:r>
            </a:p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600" b="0" i="1" dirty="0" smtClean="0">
                  <a:solidFill>
                    <a:schemeClr val="tx1"/>
                  </a:solidFill>
                </a:rPr>
                <a:t>Mean</a:t>
              </a:r>
              <a:r>
                <a:rPr lang="en-GB" sz="1600" b="0" dirty="0" smtClean="0">
                  <a:solidFill>
                    <a:schemeClr val="tx1"/>
                  </a:solidFill>
                </a:rPr>
                <a:t> is far from </a:t>
              </a:r>
              <a:r>
                <a:rPr lang="en-GB" sz="1600" b="0" i="1" dirty="0" smtClean="0">
                  <a:solidFill>
                    <a:schemeClr val="tx1"/>
                  </a:solidFill>
                </a:rPr>
                <a:t>X</a:t>
              </a:r>
              <a:r>
                <a:rPr lang="en-GB" sz="1600" b="0" dirty="0" smtClean="0">
                  <a:solidFill>
                    <a:schemeClr val="tx1"/>
                  </a:solidFill>
                </a:rPr>
                <a:t> = 0</a:t>
              </a:r>
              <a:endParaRPr lang="en-GB" sz="1600" b="0" i="1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114" y="3597607"/>
            <a:ext cx="1373548" cy="82668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09882" y="2564621"/>
            <a:ext cx="4703971" cy="4179080"/>
            <a:chOff x="6109882" y="2564621"/>
            <a:chExt cx="4703971" cy="4179080"/>
          </a:xfrm>
        </p:grpSpPr>
        <p:grpSp>
          <p:nvGrpSpPr>
            <p:cNvPr id="83" name="Group 82"/>
            <p:cNvGrpSpPr/>
            <p:nvPr/>
          </p:nvGrpSpPr>
          <p:grpSpPr>
            <a:xfrm>
              <a:off x="6109882" y="2564621"/>
              <a:ext cx="4703971" cy="4179080"/>
              <a:chOff x="6109882" y="2564621"/>
              <a:chExt cx="4703971" cy="4179080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6109882" y="3351075"/>
                <a:ext cx="4703971" cy="3392626"/>
                <a:chOff x="6109882" y="3351075"/>
                <a:chExt cx="4703971" cy="3392626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6351270" y="3981450"/>
                  <a:ext cx="4333461" cy="229552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6366510" y="3351075"/>
                  <a:ext cx="4266172" cy="306496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 flipH="1" flipV="1">
                  <a:off x="6468051" y="3542362"/>
                  <a:ext cx="2" cy="320133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472191" y="6296795"/>
                  <a:ext cx="4341662" cy="558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6472191" y="3603186"/>
                  <a:ext cx="4253509" cy="2669754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>
                  <a:off x="7508242" y="5561571"/>
                  <a:ext cx="81937" cy="110490"/>
                </a:xfrm>
                <a:prstGeom prst="ellipse">
                  <a:avLst/>
                </a:prstGeom>
                <a:solidFill>
                  <a:srgbClr val="0070C0"/>
                </a:solidFill>
                <a:ln w="6350">
                  <a:solidFill>
                    <a:schemeClr val="accent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en-GB" sz="2400" dirty="0" err="1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573288" y="4857750"/>
                  <a:ext cx="81937" cy="110490"/>
                </a:xfrm>
                <a:prstGeom prst="ellipse">
                  <a:avLst/>
                </a:prstGeom>
                <a:solidFill>
                  <a:srgbClr val="0070C0"/>
                </a:solidFill>
                <a:ln w="6350">
                  <a:solidFill>
                    <a:schemeClr val="accent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en-GB" sz="2400" dirty="0" err="1" smtClean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6492816" y="5826940"/>
                  <a:ext cx="3181824" cy="1431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7152835" y="4266340"/>
                  <a:ext cx="27477" cy="20066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68" name="Object 6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24712770"/>
                    </p:ext>
                  </p:extLst>
                </p:nvPr>
              </p:nvGraphicFramePr>
              <p:xfrm>
                <a:off x="6109882" y="5630241"/>
                <a:ext cx="225856" cy="3808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375" name="Equation" r:id="rId4" imgW="152280" imgH="190440" progId="Equation.DSMT4">
                        <p:embed/>
                      </p:oleObj>
                    </mc:Choice>
                    <mc:Fallback>
                      <p:oleObj name="Equation" r:id="rId4" imgW="152280" imgH="190440" progId="Equation.DSMT4">
                        <p:embed/>
                        <p:pic>
                          <p:nvPicPr>
                            <p:cNvPr id="14" name="Object 13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09882" y="5630241"/>
                              <a:ext cx="225856" cy="38088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9" name="Oval 68"/>
                <p:cNvSpPr/>
                <p:nvPr/>
              </p:nvSpPr>
              <p:spPr>
                <a:xfrm>
                  <a:off x="6968867" y="5864510"/>
                  <a:ext cx="81937" cy="110490"/>
                </a:xfrm>
                <a:prstGeom prst="ellipse">
                  <a:avLst/>
                </a:prstGeom>
                <a:solidFill>
                  <a:srgbClr val="0070C0"/>
                </a:solidFill>
                <a:ln w="6350">
                  <a:solidFill>
                    <a:schemeClr val="accent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en-GB" sz="2400" dirty="0" err="1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10643763" y="3542362"/>
                  <a:ext cx="81937" cy="110490"/>
                </a:xfrm>
                <a:prstGeom prst="ellipse">
                  <a:avLst/>
                </a:prstGeom>
                <a:solidFill>
                  <a:srgbClr val="0070C0"/>
                </a:solidFill>
                <a:ln w="6350">
                  <a:solidFill>
                    <a:schemeClr val="accent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en-GB" sz="2400" dirty="0" err="1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6721572" y="6011121"/>
                  <a:ext cx="81937" cy="110490"/>
                </a:xfrm>
                <a:prstGeom prst="ellipse">
                  <a:avLst/>
                </a:prstGeom>
                <a:solidFill>
                  <a:srgbClr val="0070C0"/>
                </a:solidFill>
                <a:ln w="6350">
                  <a:solidFill>
                    <a:schemeClr val="accent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en-GB" sz="2400" dirty="0" err="1" smtClean="0">
                    <a:solidFill>
                      <a:schemeClr val="bg1"/>
                    </a:solidFill>
                  </a:endParaRPr>
                </a:p>
              </p:txBody>
            </p:sp>
            <p:graphicFrame>
              <p:nvGraphicFramePr>
                <p:cNvPr id="72" name="Object 7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56296573"/>
                    </p:ext>
                  </p:extLst>
                </p:nvPr>
              </p:nvGraphicFramePr>
              <p:xfrm>
                <a:off x="7009835" y="6326230"/>
                <a:ext cx="1041120" cy="4060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376" name="Equation" r:id="rId9" imgW="520560" imgH="203040" progId="Equation.DSMT4">
                        <p:embed/>
                      </p:oleObj>
                    </mc:Choice>
                    <mc:Fallback>
                      <p:oleObj name="Equation" r:id="rId9" imgW="520560" imgH="2030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009835" y="6326230"/>
                              <a:ext cx="1041120" cy="40608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1" name="TextBox 80"/>
              <p:cNvSpPr txBox="1"/>
              <p:nvPr/>
            </p:nvSpPr>
            <p:spPr>
              <a:xfrm>
                <a:off x="6410289" y="2564621"/>
                <a:ext cx="3106620" cy="738664"/>
              </a:xfrm>
              <a:prstGeom prst="rect">
                <a:avLst/>
              </a:prstGeom>
            </p:spPr>
            <p:txBody>
              <a:bodyPr vert="horz" wrap="none" lIns="0" tIns="0" rIns="0" bIns="0" rtlCol="0" anchor="t" anchorCtr="0">
                <a:spAutoFit/>
              </a:bodyPr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600" b="0" dirty="0" smtClean="0">
                    <a:solidFill>
                      <a:schemeClr val="tx1"/>
                    </a:solidFill>
                  </a:rPr>
                  <a:t>Good because:</a:t>
                </a:r>
              </a:p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sz="1600" i="1" dirty="0" smtClean="0"/>
                  <a:t>Slope</a:t>
                </a:r>
                <a:r>
                  <a:rPr lang="en-GB" sz="1600" dirty="0" smtClean="0"/>
                  <a:t> determined by all points</a:t>
                </a:r>
              </a:p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sz="1600" i="1" dirty="0" smtClean="0"/>
                  <a:t>Mean</a:t>
                </a:r>
                <a:r>
                  <a:rPr lang="en-GB" sz="1600" dirty="0" smtClean="0"/>
                  <a:t> is close to </a:t>
                </a:r>
                <a:r>
                  <a:rPr lang="en-GB" sz="1600" i="1" dirty="0" smtClean="0"/>
                  <a:t>X </a:t>
                </a:r>
                <a:r>
                  <a:rPr lang="en-GB" sz="1600" dirty="0" smtClean="0"/>
                  <a:t>=0</a:t>
                </a:r>
                <a:endParaRPr lang="en-GB" sz="1600" b="0" i="1" dirty="0" smtClean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63266" y="3602166"/>
              <a:ext cx="1375377" cy="793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7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theme/theme1.xml><?xml version="1.0" encoding="utf-8"?>
<a:theme xmlns:a="http://schemas.openxmlformats.org/drawingml/2006/main" name="Brugerdefineret design">
  <a:themeElements>
    <a:clrScheme name="KU 2022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DA3A09"/>
      </a:accent2>
      <a:accent3>
        <a:srgbClr val="415470"/>
      </a:accent3>
      <a:accent4>
        <a:srgbClr val="197F8E"/>
      </a:accent4>
      <a:accent5>
        <a:srgbClr val="FFBD37"/>
      </a:accent5>
      <a:accent6>
        <a:srgbClr val="4B8324"/>
      </a:accent6>
      <a:hlink>
        <a:srgbClr val="2C6693"/>
      </a:hlink>
      <a:folHlink>
        <a:srgbClr val="000000"/>
      </a:folHlink>
    </a:clrScheme>
    <a:fontScheme name="Københavns Universitet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ENG_full.potx" id="{6764E8C8-4AA3-41AF-8480-BA895D52A763}" vid="{C3CFBAD3-A1CC-45A6-A97C-8584F426E1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16x9_ENG_full</Template>
  <TotalTime>0</TotalTime>
  <Words>1450</Words>
  <Application>Microsoft Office PowerPoint</Application>
  <PresentationFormat>Widescreen</PresentationFormat>
  <Paragraphs>217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Microsoft New Tai Lue</vt:lpstr>
      <vt:lpstr>Open Sans Extrabold</vt:lpstr>
      <vt:lpstr>Symbol</vt:lpstr>
      <vt:lpstr>Times New Roman</vt:lpstr>
      <vt:lpstr>Wingdings</vt:lpstr>
      <vt:lpstr>Brugerdefineret design</vt:lpstr>
      <vt:lpstr>Equation</vt:lpstr>
      <vt:lpstr>PowerPoint Presentation</vt:lpstr>
      <vt:lpstr>Linear regression, Y = Intercept + SlopeX ?</vt:lpstr>
      <vt:lpstr>How do the data-points affects the slope and the mean?</vt:lpstr>
      <vt:lpstr>Leverage – equidistant concentrations</vt:lpstr>
      <vt:lpstr>Leverage – non equidistant concentrations</vt:lpstr>
      <vt:lpstr>Leverage – 1/X weighted regression</vt:lpstr>
      <vt:lpstr>Leverage – 1/X weighted regression vs OLS</vt:lpstr>
      <vt:lpstr>Leverage – 1/X2 weighted regression?</vt:lpstr>
      <vt:lpstr>Effect of mean of OLS vs mean of weighted regression</vt:lpstr>
      <vt:lpstr>Effect of R2</vt:lpstr>
      <vt:lpstr>Force the calibration through zero – or not?</vt:lpstr>
      <vt:lpstr>Reasons for negative concentrations caused by high intercept</vt:lpstr>
      <vt:lpstr>Reasons for negative concentrations caused by high intercept</vt:lpstr>
      <vt:lpstr>Reasons for negative concentrations caused by high intercept</vt:lpstr>
      <vt:lpstr>Workbook Calibration_Dual_5.1.xlsm*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Uncertainties in calibration</vt:lpstr>
      <vt:lpstr>Effect of R2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2023-01-07T14:52:27Z</dcterms:created>
  <dcterms:modified xsi:type="dcterms:W3CDTF">2023-01-13T12:16:02Z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</Properties>
</file>