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19" r:id="rId2"/>
  </p:sldMasterIdLst>
  <p:notesMasterIdLst>
    <p:notesMasterId r:id="rId27"/>
  </p:notesMasterIdLst>
  <p:handoutMasterIdLst>
    <p:handoutMasterId r:id="rId28"/>
  </p:handoutMasterIdLst>
  <p:sldIdLst>
    <p:sldId id="348" r:id="rId3"/>
    <p:sldId id="359" r:id="rId4"/>
    <p:sldId id="360" r:id="rId5"/>
    <p:sldId id="372" r:id="rId6"/>
    <p:sldId id="387" r:id="rId7"/>
    <p:sldId id="361" r:id="rId8"/>
    <p:sldId id="362" r:id="rId9"/>
    <p:sldId id="363" r:id="rId10"/>
    <p:sldId id="365" r:id="rId11"/>
    <p:sldId id="370" r:id="rId12"/>
    <p:sldId id="368" r:id="rId13"/>
    <p:sldId id="369" r:id="rId14"/>
    <p:sldId id="367" r:id="rId15"/>
    <p:sldId id="377" r:id="rId16"/>
    <p:sldId id="378" r:id="rId17"/>
    <p:sldId id="379" r:id="rId18"/>
    <p:sldId id="380" r:id="rId19"/>
    <p:sldId id="383" r:id="rId20"/>
    <p:sldId id="384" r:id="rId21"/>
    <p:sldId id="381" r:id="rId22"/>
    <p:sldId id="385" r:id="rId23"/>
    <p:sldId id="386" r:id="rId24"/>
    <p:sldId id="371" r:id="rId25"/>
    <p:sldId id="358" r:id="rId26"/>
  </p:sldIdLst>
  <p:sldSz cx="9144000" cy="6858000" type="screen4x3"/>
  <p:notesSz cx="6858000" cy="9144000"/>
  <p:custShowLst>
    <p:custShow name="Custom Show 1" id="0">
      <p:sldLst/>
    </p:custShow>
  </p:custShowLst>
  <p:custDataLst>
    <p:tags r:id="rId29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2840">
          <p15:clr>
            <a:srgbClr val="A4A3A4"/>
          </p15:clr>
        </p15:guide>
        <p15:guide id="3" pos="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00FF"/>
    <a:srgbClr val="66FF33"/>
    <a:srgbClr val="66FFFF"/>
    <a:srgbClr val="7C4218"/>
    <a:srgbClr val="901A1E"/>
    <a:srgbClr val="0099FF"/>
    <a:srgbClr val="0066CC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1" autoAdjust="0"/>
    <p:restoredTop sz="94684" autoAdjust="0"/>
  </p:normalViewPr>
  <p:slideViewPr>
    <p:cSldViewPr>
      <p:cViewPr varScale="1">
        <p:scale>
          <a:sx n="83" d="100"/>
          <a:sy n="83" d="100"/>
        </p:scale>
        <p:origin x="1010" y="38"/>
      </p:cViewPr>
      <p:guideLst>
        <p:guide orient="horz" pos="3884"/>
        <p:guide orient="horz" pos="2840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kal%20adm\Documents\Dokumenter%20Zitech%20190112\Statistics\weighted%20regressio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kal%20adm\Documents\Dokumenter%20Zitech%20190112\Statistics\weighted%20regress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Sheet1!$D$41</c:f>
              <c:strCache>
                <c:ptCount val="1"/>
                <c:pt idx="0">
                  <c:v>Y</c:v>
                </c:pt>
              </c:strCache>
            </c:strRef>
          </c:tx>
          <c:marker>
            <c:symbol val="none"/>
          </c:marker>
          <c:xVal>
            <c:numRef>
              <c:f>Sheet1!$D$45:$D$59</c:f>
              <c:numCache>
                <c:formatCode>General</c:formatCode>
                <c:ptCount val="15"/>
                <c:pt idx="0">
                  <c:v>4.3634134752287997E-4</c:v>
                </c:pt>
                <c:pt idx="1">
                  <c:v>2.2159242059690059E-3</c:v>
                </c:pt>
                <c:pt idx="2">
                  <c:v>8.7641502467842806E-3</c:v>
                </c:pt>
                <c:pt idx="3">
                  <c:v>2.6995483256594024E-2</c:v>
                </c:pt>
                <c:pt idx="4">
                  <c:v>6.4758797832945983E-2</c:v>
                </c:pt>
                <c:pt idx="5">
                  <c:v>0.12098536225957167</c:v>
                </c:pt>
                <c:pt idx="6">
                  <c:v>0.17603266338214973</c:v>
                </c:pt>
                <c:pt idx="7">
                  <c:v>0.19947114020071632</c:v>
                </c:pt>
                <c:pt idx="8">
                  <c:v>0.17603266338214973</c:v>
                </c:pt>
                <c:pt idx="9">
                  <c:v>0.12098536225957167</c:v>
                </c:pt>
                <c:pt idx="10">
                  <c:v>6.4758797832945983E-2</c:v>
                </c:pt>
                <c:pt idx="11">
                  <c:v>2.6995483256594024E-2</c:v>
                </c:pt>
                <c:pt idx="12">
                  <c:v>8.7641502467842806E-3</c:v>
                </c:pt>
                <c:pt idx="13">
                  <c:v>2.2159242059690059E-3</c:v>
                </c:pt>
                <c:pt idx="14">
                  <c:v>4.3634134752287997E-4</c:v>
                </c:pt>
              </c:numCache>
            </c:numRef>
          </c:xVal>
          <c:yVal>
            <c:numRef>
              <c:f>Sheet1!$C$45:$C$59</c:f>
              <c:numCache>
                <c:formatCode>General</c:formatCode>
                <c:ptCount val="1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520-4736-BCE9-5257059AB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188864"/>
        <c:axId val="113190400"/>
      </c:scatterChart>
      <c:valAx>
        <c:axId val="113188864"/>
        <c:scaling>
          <c:orientation val="minMax"/>
          <c:max val="0.2"/>
        </c:scaling>
        <c:delete val="1"/>
        <c:axPos val="b"/>
        <c:numFmt formatCode="General" sourceLinked="1"/>
        <c:majorTickMark val="out"/>
        <c:minorTickMark val="none"/>
        <c:tickLblPos val="none"/>
        <c:crossAx val="113190400"/>
        <c:crosses val="autoZero"/>
        <c:crossBetween val="midCat"/>
      </c:valAx>
      <c:valAx>
        <c:axId val="113190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31888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Sheet1!$D$41</c:f>
              <c:strCache>
                <c:ptCount val="1"/>
                <c:pt idx="0">
                  <c:v>Y</c:v>
                </c:pt>
              </c:strCache>
            </c:strRef>
          </c:tx>
          <c:marker>
            <c:symbol val="none"/>
          </c:marker>
          <c:xVal>
            <c:numRef>
              <c:f>Sheet1!$D$45:$D$59</c:f>
              <c:numCache>
                <c:formatCode>General</c:formatCode>
                <c:ptCount val="15"/>
                <c:pt idx="0">
                  <c:v>4.3634134752287997E-4</c:v>
                </c:pt>
                <c:pt idx="1">
                  <c:v>2.2159242059690055E-3</c:v>
                </c:pt>
                <c:pt idx="2">
                  <c:v>8.7641502467842788E-3</c:v>
                </c:pt>
                <c:pt idx="3">
                  <c:v>2.6995483256594024E-2</c:v>
                </c:pt>
                <c:pt idx="4">
                  <c:v>6.4758797832945955E-2</c:v>
                </c:pt>
                <c:pt idx="5">
                  <c:v>0.12098536225957167</c:v>
                </c:pt>
                <c:pt idx="6">
                  <c:v>0.17603266338214973</c:v>
                </c:pt>
                <c:pt idx="7">
                  <c:v>0.19947114020071632</c:v>
                </c:pt>
                <c:pt idx="8">
                  <c:v>0.17603266338214973</c:v>
                </c:pt>
                <c:pt idx="9">
                  <c:v>0.12098536225957167</c:v>
                </c:pt>
                <c:pt idx="10">
                  <c:v>6.4758797832945955E-2</c:v>
                </c:pt>
                <c:pt idx="11">
                  <c:v>2.6995483256594024E-2</c:v>
                </c:pt>
                <c:pt idx="12">
                  <c:v>8.7641502467842788E-3</c:v>
                </c:pt>
                <c:pt idx="13">
                  <c:v>2.2159242059690055E-3</c:v>
                </c:pt>
                <c:pt idx="14">
                  <c:v>4.3634134752287997E-4</c:v>
                </c:pt>
              </c:numCache>
            </c:numRef>
          </c:xVal>
          <c:yVal>
            <c:numRef>
              <c:f>Sheet1!$C$45:$C$59</c:f>
              <c:numCache>
                <c:formatCode>General</c:formatCode>
                <c:ptCount val="1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AEE-46D1-B303-2DDD63A2B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226496"/>
        <c:axId val="113228032"/>
      </c:scatterChart>
      <c:valAx>
        <c:axId val="113226496"/>
        <c:scaling>
          <c:orientation val="minMax"/>
          <c:max val="0.2"/>
        </c:scaling>
        <c:delete val="1"/>
        <c:axPos val="b"/>
        <c:numFmt formatCode="General" sourceLinked="1"/>
        <c:majorTickMark val="out"/>
        <c:minorTickMark val="none"/>
        <c:tickLblPos val="none"/>
        <c:crossAx val="113228032"/>
        <c:crosses val="autoZero"/>
        <c:crossBetween val="midCat"/>
      </c:valAx>
      <c:valAx>
        <c:axId val="113228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32264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F3738-74F8-4207-B65E-D0E5DD6DAA53}" type="datetimeFigureOut">
              <a:rPr lang="en-GB" smtClean="0"/>
              <a:pPr/>
              <a:t>29/11/2021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B1A78-3C05-457A-81B9-2804D2EFDE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94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2A7936-0465-4BA6-A721-04F7DF2A098F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4219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6730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9511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9511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9511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676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7652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7652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7652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1312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1312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131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4859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6640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6640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7652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7312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596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334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F6377-5D69-46C0-9C03-ACFE6538918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9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320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3342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334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5404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120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NAT_ppt_top_red_u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"/>
            <a:ext cx="9144000" cy="1285875"/>
          </a:xfrm>
          <a:prstGeom prst="rect">
            <a:avLst/>
          </a:prstGeom>
          <a:noFill/>
        </p:spPr>
      </p:pic>
      <p:pic>
        <p:nvPicPr>
          <p:cNvPr id="5" name="Picture 69" descr="top_uk_58_02"/>
          <p:cNvPicPr>
            <a:picLocks noChangeAspect="1" noChangeArrowheads="1"/>
          </p:cNvPicPr>
          <p:nvPr userDrawn="1"/>
        </p:nvPicPr>
        <p:blipFill>
          <a:blip r:embed="rId3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 flipH="1">
            <a:off x="0" y="1169988"/>
            <a:ext cx="9148763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8" name="TextBox 17"/>
          <p:cNvSpPr txBox="1"/>
          <p:nvPr userDrawn="1"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</a:rPr>
              <a:t>Navn på oplægsholder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Navn på KU-enhed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Line 36"/>
          <p:cNvSpPr>
            <a:spLocks noChangeShapeType="1"/>
          </p:cNvSpPr>
          <p:nvPr userDrawn="1"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11" name="Rectangle 5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Bo Svensmark</a:t>
            </a:r>
            <a:endParaRPr lang="da-DK" dirty="0"/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B3602DD3-A9A1-42C4-A4F1-06CA48A778D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6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5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0" name="Text Box 46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54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4" name="Line 57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5" name="Line 58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6" name="Line 59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7" name="Line 60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8" name="Line 61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9" name="Line 6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16BCEFEB-2227-4F99-8C0D-147BE899EF9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DCA59DF5-82E7-44EC-9C0D-CB3FCF9840B2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9342F4E0-55D3-47E7-9B1C-1542CF9D2BE0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4" name="Picture 18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9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0" name="TextBox 17"/>
          <p:cNvSpPr txBox="1"/>
          <p:nvPr userDrawn="1"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Dias </a:t>
            </a:r>
            <a:fld id="{DCEF8A31-7B6C-4810-A880-FC179E164971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 algn="ctr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CC4DBE1C-CE21-4CE5-B3C3-E18CB95915B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3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2011A882-1FF0-4137-97E5-2E342C61862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7EA-F753-418D-A47A-39B6C103598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op_uk_58_02"/>
          <p:cNvPicPr>
            <a:picLocks noChangeAspect="1" noChangeArrowheads="1"/>
          </p:cNvPicPr>
          <p:nvPr userDrawn="1"/>
        </p:nvPicPr>
        <p:blipFill>
          <a:blip r:embed="rId9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0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r>
              <a:rPr lang="da-DK" smtClean="0"/>
              <a:t>Bo Svensmark</a:t>
            </a:r>
            <a:endParaRPr lang="da-DK" dirty="0"/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pic>
        <p:nvPicPr>
          <p:cNvPr id="1031" name="Picture 40" descr="KU_new_bot4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575" y="6350000"/>
            <a:ext cx="6577013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575" y="6508750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Dias </a:t>
            </a:r>
            <a:fld id="{5EE95365-12A0-45BD-B3A6-22D3CFD9EF5C}" type="slidenum">
              <a:rPr lang="da-DK"/>
              <a:pPr/>
              <a:t>‹#›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9" r:id="rId6"/>
    <p:sldLayoutId id="214748368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BE7EA-F753-418D-A47A-39B6C103598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E6C73-F15C-4F58-BC95-BF734C244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10" Type="http://schemas.openxmlformats.org/officeDocument/2006/relationships/image" Target="../media/image22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3.emf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10" Type="http://schemas.openxmlformats.org/officeDocument/2006/relationships/image" Target="../media/image19.emf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878" y="1484784"/>
            <a:ext cx="6859514" cy="685800"/>
          </a:xfrm>
        </p:spPr>
        <p:txBody>
          <a:bodyPr/>
          <a:lstStyle/>
          <a:p>
            <a:pPr algn="ctr"/>
            <a:r>
              <a:rPr lang="da-DK" sz="3600" b="1" dirty="0" err="1" smtClean="0"/>
              <a:t>Least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square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calibration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B3602DD3-A9A1-42C4-A4F1-06CA48A778DC}" type="slidenum">
              <a:rPr lang="da-DK" smtClean="0"/>
              <a:pPr/>
              <a:t>1</a:t>
            </a:fld>
            <a:endParaRPr lang="da-DK"/>
          </a:p>
        </p:txBody>
      </p:sp>
      <p:pic>
        <p:nvPicPr>
          <p:cNvPr id="6" name="Picture 1027" descr="BS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47" y="2781300"/>
            <a:ext cx="1041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34"/>
          <p:cNvSpPr txBox="1">
            <a:spLocks noChangeArrowheads="1"/>
          </p:cNvSpPr>
          <p:nvPr/>
        </p:nvSpPr>
        <p:spPr bwMode="auto">
          <a:xfrm>
            <a:off x="2508497" y="4292600"/>
            <a:ext cx="39608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2000" b="1" dirty="0"/>
              <a:t>Bo </a:t>
            </a:r>
            <a:r>
              <a:rPr lang="en-GB" altLang="da-DK" sz="2000" b="1" dirty="0" err="1"/>
              <a:t>Svensmark</a:t>
            </a:r>
            <a:endParaRPr lang="en-GB" altLang="da-DK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2000" dirty="0" smtClean="0"/>
              <a:t>Analytical Chemistry</a:t>
            </a:r>
            <a:endParaRPr lang="en-GB" altLang="da-DK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2000" dirty="0" smtClean="0"/>
              <a:t>PLEN</a:t>
            </a:r>
            <a:endParaRPr lang="en-GB" altLang="da-DK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2000" dirty="0"/>
              <a:t>University of Copenhagen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000" dirty="0" smtClean="0"/>
              <a:t>svensmark@plen.ku.dk</a:t>
            </a:r>
            <a:endParaRPr lang="en-GB" altLang="da-DK" sz="2000" dirty="0"/>
          </a:p>
        </p:txBody>
      </p:sp>
    </p:spTree>
    <p:extLst>
      <p:ext uri="{BB962C8B-B14F-4D97-AF65-F5344CB8AC3E}">
        <p14:creationId xmlns:p14="http://schemas.microsoft.com/office/powerpoint/2010/main" val="31914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Unweighted or weighted regression?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86" y="980729"/>
            <a:ext cx="3853454" cy="25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05" y="980729"/>
            <a:ext cx="2583157" cy="25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7597" y="4096379"/>
            <a:ext cx="58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Ok?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55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Unweighted or weighted regression?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Dias </a:t>
            </a:r>
            <a:fld id="{CC4DBE1C-CE21-4CE5-B3C3-E18CB95915B1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24140"/>
            <a:ext cx="3243517" cy="246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980728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The a</a:t>
            </a:r>
            <a:r>
              <a:rPr lang="en-GB" sz="1600" i="1" dirty="0" smtClean="0">
                <a:solidFill>
                  <a:srgbClr val="000000"/>
                </a:solidFill>
              </a:rPr>
              <a:t>ccuracy</a:t>
            </a:r>
            <a:r>
              <a:rPr lang="en-GB" sz="1600" dirty="0" smtClean="0">
                <a:solidFill>
                  <a:srgbClr val="000000"/>
                </a:solidFill>
              </a:rPr>
              <a:t> of the regression can be estimated in this way:</a:t>
            </a:r>
          </a:p>
          <a:p>
            <a:endParaRPr lang="en-GB" sz="1600" dirty="0" smtClean="0">
              <a:solidFill>
                <a:srgbClr val="000000"/>
              </a:solidFill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solidFill>
                  <a:srgbClr val="000000"/>
                </a:solidFill>
              </a:rPr>
              <a:t>Calculate the estimated </a:t>
            </a:r>
            <a:r>
              <a:rPr lang="en-GB" sz="1600" i="1" dirty="0" smtClean="0">
                <a:solidFill>
                  <a:srgbClr val="000000"/>
                </a:solidFill>
              </a:rPr>
              <a:t>X</a:t>
            </a:r>
            <a:r>
              <a:rPr lang="en-GB" sz="1600" dirty="0" smtClean="0">
                <a:solidFill>
                  <a:srgbClr val="000000"/>
                </a:solidFill>
              </a:rPr>
              <a:t>-values from the observed </a:t>
            </a:r>
            <a:r>
              <a:rPr lang="en-GB" sz="1600" i="1" dirty="0" smtClean="0">
                <a:solidFill>
                  <a:srgbClr val="000000"/>
                </a:solidFill>
              </a:rPr>
              <a:t>Y</a:t>
            </a:r>
            <a:r>
              <a:rPr lang="en-GB" sz="1600" dirty="0" smtClean="0">
                <a:solidFill>
                  <a:srgbClr val="000000"/>
                </a:solidFill>
              </a:rPr>
              <a:t>-values </a:t>
            </a:r>
          </a:p>
          <a:p>
            <a:pPr marL="342900" indent="-342900">
              <a:buAutoNum type="arabicParenR"/>
            </a:pPr>
            <a:endParaRPr lang="en-GB" sz="1600" dirty="0">
              <a:solidFill>
                <a:srgbClr val="000000"/>
              </a:solidFill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solidFill>
                  <a:srgbClr val="000000"/>
                </a:solidFill>
              </a:rPr>
              <a:t>Calculate the % error in the estimated </a:t>
            </a:r>
            <a:r>
              <a:rPr lang="en-GB" sz="1600" i="1" dirty="0" smtClean="0">
                <a:solidFill>
                  <a:srgbClr val="000000"/>
                </a:solidFill>
              </a:rPr>
              <a:t>X</a:t>
            </a:r>
            <a:r>
              <a:rPr lang="en-GB" sz="1600" dirty="0" smtClean="0">
                <a:solidFill>
                  <a:srgbClr val="000000"/>
                </a:solidFill>
              </a:rPr>
              <a:t>-values</a:t>
            </a:r>
            <a:endParaRPr lang="en-GB" sz="1600" dirty="0">
              <a:solidFill>
                <a:srgbClr val="000000"/>
              </a:solidFill>
            </a:endParaRPr>
          </a:p>
          <a:p>
            <a:pPr marL="342900" indent="-342900">
              <a:buAutoNum type="arabicParenR"/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solidFill>
                  <a:srgbClr val="000000"/>
                </a:solidFill>
              </a:rPr>
              <a:t>Look at the error as function of </a:t>
            </a:r>
            <a:r>
              <a:rPr lang="en-GB" sz="1600" i="1" dirty="0" smtClean="0">
                <a:solidFill>
                  <a:srgbClr val="000000"/>
                </a:solidFill>
              </a:rPr>
              <a:t>X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24141"/>
            <a:ext cx="3565422" cy="247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958141"/>
              </p:ext>
            </p:extLst>
          </p:nvPr>
        </p:nvGraphicFramePr>
        <p:xfrm>
          <a:off x="1619672" y="2996952"/>
          <a:ext cx="2228580" cy="66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7" imgW="1485720" imgH="444240" progId="Equation.DSMT4">
                  <p:embed/>
                </p:oleObj>
              </mc:Choice>
              <mc:Fallback>
                <p:oleObj name="Equation" r:id="rId7" imgW="1485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9672" y="2996952"/>
                        <a:ext cx="2228580" cy="666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18462"/>
              </p:ext>
            </p:extLst>
          </p:nvPr>
        </p:nvGraphicFramePr>
        <p:xfrm>
          <a:off x="4286505" y="2996952"/>
          <a:ext cx="2304720" cy="62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9" imgW="1536480" imgH="419040" progId="Equation.DSMT4">
                  <p:embed/>
                </p:oleObj>
              </mc:Choice>
              <mc:Fallback>
                <p:oleObj name="Equation" r:id="rId9" imgW="1536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86505" y="2996952"/>
                        <a:ext cx="2304720" cy="628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617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Unweighted or weighted regression?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12</a:t>
            </a:fld>
            <a:endParaRPr lang="da-DK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86" y="980729"/>
            <a:ext cx="3853454" cy="25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05" y="980729"/>
            <a:ext cx="2583157" cy="25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713" y="606243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So – even for </a:t>
            </a:r>
            <a:r>
              <a:rPr lang="en-GB" sz="1600" b="1" i="1" dirty="0" smtClean="0">
                <a:solidFill>
                  <a:srgbClr val="000000"/>
                </a:solidFill>
              </a:rPr>
              <a:t>R</a:t>
            </a:r>
            <a:r>
              <a:rPr lang="en-GB" sz="1600" b="1" i="1" baseline="30000" dirty="0" smtClean="0">
                <a:solidFill>
                  <a:srgbClr val="000000"/>
                </a:solidFill>
              </a:rPr>
              <a:t>2</a:t>
            </a:r>
            <a:r>
              <a:rPr lang="en-GB" sz="1600" b="1" dirty="0" smtClean="0">
                <a:solidFill>
                  <a:srgbClr val="000000"/>
                </a:solidFill>
              </a:rPr>
              <a:t> = 0.99994, </a:t>
            </a:r>
            <a:r>
              <a:rPr lang="en-GB" sz="1600" dirty="0" smtClean="0">
                <a:solidFill>
                  <a:srgbClr val="000000"/>
                </a:solidFill>
              </a:rPr>
              <a:t>the concentration inside the calibration range can be in </a:t>
            </a:r>
            <a:r>
              <a:rPr lang="en-GB" sz="1600" b="1" dirty="0" smtClean="0">
                <a:solidFill>
                  <a:srgbClr val="000000"/>
                </a:solidFill>
              </a:rPr>
              <a:t>error by 60 %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73016"/>
            <a:ext cx="3243517" cy="246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7"/>
            <a:ext cx="3565422" cy="247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65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Weighted linear regression, W</a:t>
            </a:r>
            <a:r>
              <a:rPr lang="en-GB" baseline="-25000" dirty="0" smtClean="0"/>
              <a:t>i</a:t>
            </a:r>
            <a:r>
              <a:rPr lang="en-GB" dirty="0" smtClean="0"/>
              <a:t> = 1/X</a:t>
            </a:r>
            <a:r>
              <a:rPr lang="en-GB" baseline="-25000" dirty="0" smtClean="0"/>
              <a:t>i</a:t>
            </a:r>
            <a:endParaRPr lang="en-GB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13</a:t>
            </a:fld>
            <a:endParaRPr lang="da-D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7"/>
            <a:ext cx="432741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25638"/>
            <a:ext cx="2992998" cy="293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20" y="4091423"/>
            <a:ext cx="24098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65569"/>
            <a:ext cx="3384376" cy="234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13541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4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Repeat measurements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4575" y="5930728"/>
            <a:ext cx="2133600" cy="144463"/>
          </a:xfrm>
        </p:spPr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48" name="TextBox 47"/>
          <p:cNvSpPr txBox="1"/>
          <p:nvPr/>
        </p:nvSpPr>
        <p:spPr>
          <a:xfrm>
            <a:off x="1043608" y="119675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A) Dependent: 	 Several injections from the same vial/solution</a:t>
            </a:r>
          </a:p>
          <a:p>
            <a:pPr marL="1882775" indent="-1882775"/>
            <a:r>
              <a:rPr lang="en-GB" sz="1600" dirty="0" smtClean="0">
                <a:solidFill>
                  <a:srgbClr val="000000"/>
                </a:solidFill>
              </a:rPr>
              <a:t>B) Independent:	Several solutions prepared for each concentration or sample and injected from separate vials/solutions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06624" y="2360549"/>
            <a:ext cx="3421360" cy="3711261"/>
            <a:chOff x="1006624" y="2360549"/>
            <a:chExt cx="3421360" cy="3711261"/>
          </a:xfrm>
        </p:grpSpPr>
        <p:grpSp>
          <p:nvGrpSpPr>
            <p:cNvPr id="5" name="Group 4"/>
            <p:cNvGrpSpPr/>
            <p:nvPr/>
          </p:nvGrpSpPr>
          <p:grpSpPr>
            <a:xfrm>
              <a:off x="1006624" y="2360549"/>
              <a:ext cx="3421360" cy="3711261"/>
              <a:chOff x="1006624" y="2360549"/>
              <a:chExt cx="3421360" cy="371126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691680" y="4293096"/>
                <a:ext cx="72008" cy="7200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V="1">
                <a:off x="1006624" y="3679197"/>
                <a:ext cx="2148967" cy="1165542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1691680" y="4221088"/>
                <a:ext cx="72008" cy="7200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691680" y="4365104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691680" y="4509120"/>
                <a:ext cx="72008" cy="7200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4" y="3778794"/>
                <a:ext cx="790129" cy="124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4" y="3779602"/>
                <a:ext cx="790129" cy="124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006624" y="2360549"/>
                <a:ext cx="34213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0363" indent="-360363">
                  <a:buAutoNum type="alphaUcParenR"/>
                </a:pPr>
                <a:r>
                  <a:rPr lang="en-GB" sz="1600" dirty="0" smtClean="0">
                    <a:solidFill>
                      <a:srgbClr val="000000"/>
                    </a:solidFill>
                  </a:rPr>
                  <a:t>Use the mean </a:t>
                </a:r>
                <a:r>
                  <a:rPr lang="en-GB" sz="1600" i="1" dirty="0" smtClean="0">
                    <a:solidFill>
                      <a:srgbClr val="000000"/>
                    </a:solidFill>
                  </a:rPr>
                  <a:t>Y</a:t>
                </a:r>
              </a:p>
              <a:p>
                <a:pPr marL="363538" indent="-363538"/>
                <a:r>
                  <a:rPr lang="en-GB" sz="1600" dirty="0">
                    <a:solidFill>
                      <a:srgbClr val="000000"/>
                    </a:solidFill>
                  </a:rPr>
                  <a:t>	</a:t>
                </a:r>
                <a:r>
                  <a:rPr lang="en-GB" sz="1600" i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en-GB" sz="1600" dirty="0" smtClean="0">
                    <a:solidFill>
                      <a:srgbClr val="000000"/>
                    </a:solidFill>
                  </a:rPr>
                  <a:t> = no. of conc. = </a:t>
                </a:r>
                <a:r>
                  <a:rPr lang="en-GB" sz="1600" i="1" dirty="0" smtClean="0">
                    <a:solidFill>
                      <a:srgbClr val="000000"/>
                    </a:solidFill>
                  </a:rPr>
                  <a:t>j</a:t>
                </a:r>
              </a:p>
              <a:p>
                <a:pPr marL="363538" indent="-363538"/>
                <a:r>
                  <a:rPr lang="en-GB" sz="1600" i="1" dirty="0">
                    <a:solidFill>
                      <a:srgbClr val="000000"/>
                    </a:solidFill>
                  </a:rPr>
                  <a:t>	</a:t>
                </a:r>
                <a:r>
                  <a:rPr lang="en-GB" sz="1600" i="1" dirty="0" err="1" smtClean="0">
                    <a:solidFill>
                      <a:srgbClr val="000000"/>
                    </a:solidFill>
                  </a:rPr>
                  <a:t>s</a:t>
                </a:r>
                <a:r>
                  <a:rPr lang="en-GB" sz="1600" i="1" baseline="-25000" dirty="0" err="1" smtClean="0">
                    <a:solidFill>
                      <a:srgbClr val="000000"/>
                    </a:solidFill>
                  </a:rPr>
                  <a:t>Y</a:t>
                </a:r>
                <a:r>
                  <a:rPr lang="en-GB" sz="1600" i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sz="1600" dirty="0" smtClean="0">
                    <a:solidFill>
                      <a:srgbClr val="000000"/>
                    </a:solidFill>
                  </a:rPr>
                  <a:t>from </a:t>
                </a:r>
                <a:r>
                  <a:rPr lang="en-GB" sz="1600" i="1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GB" sz="1600" dirty="0" smtClean="0">
                    <a:solidFill>
                      <a:srgbClr val="000000"/>
                    </a:solidFill>
                  </a:rPr>
                  <a:t> repeat injections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006624" y="5731298"/>
                <a:ext cx="2148967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763713" y="5587828"/>
                <a:ext cx="0" cy="14347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1576799" y="5733256"/>
                <a:ext cx="444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 smtClean="0">
                    <a:solidFill>
                      <a:srgbClr val="000000"/>
                    </a:solidFill>
                  </a:rPr>
                  <a:t>Xo</a:t>
                </a:r>
              </a:p>
            </p:txBody>
          </p:sp>
        </p:grpSp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297" y="4732101"/>
              <a:ext cx="153352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728641" y="2360549"/>
            <a:ext cx="4091831" cy="4003648"/>
            <a:chOff x="4728641" y="2360549"/>
            <a:chExt cx="4091831" cy="4003648"/>
          </a:xfrm>
        </p:grpSpPr>
        <p:grpSp>
          <p:nvGrpSpPr>
            <p:cNvPr id="81" name="Group 80"/>
            <p:cNvGrpSpPr/>
            <p:nvPr/>
          </p:nvGrpSpPr>
          <p:grpSpPr>
            <a:xfrm>
              <a:off x="4728641" y="2360549"/>
              <a:ext cx="4091831" cy="4003648"/>
              <a:chOff x="4728641" y="2360549"/>
              <a:chExt cx="4091831" cy="4003648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V="1">
                <a:off x="6012160" y="3710325"/>
                <a:ext cx="2148967" cy="1165542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7092280" y="3941686"/>
                <a:ext cx="72008" cy="7200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6012160" y="5731298"/>
                <a:ext cx="2148967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7086643" y="5587828"/>
                <a:ext cx="0" cy="14347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7092280" y="4279593"/>
                <a:ext cx="72008" cy="7200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098196" y="4509120"/>
                <a:ext cx="72008" cy="7200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8891" y="2903472"/>
                <a:ext cx="790129" cy="2615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4728641" y="2360549"/>
                <a:ext cx="409183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3525" indent="-263525"/>
                <a:r>
                  <a:rPr lang="en-GB" sz="1600" dirty="0" smtClean="0">
                    <a:solidFill>
                      <a:srgbClr val="000000"/>
                    </a:solidFill>
                  </a:rPr>
                  <a:t>B) Use all </a:t>
                </a:r>
                <a:r>
                  <a:rPr lang="en-GB" sz="1600" i="1" dirty="0" smtClean="0">
                    <a:solidFill>
                      <a:srgbClr val="000000"/>
                    </a:solidFill>
                  </a:rPr>
                  <a:t>Y</a:t>
                </a:r>
                <a:r>
                  <a:rPr lang="en-GB" sz="1600" dirty="0" smtClean="0">
                    <a:solidFill>
                      <a:srgbClr val="000000"/>
                    </a:solidFill>
                  </a:rPr>
                  <a:t> as independent runs</a:t>
                </a:r>
              </a:p>
              <a:p>
                <a:pPr marL="263525" indent="-263525"/>
                <a:r>
                  <a:rPr lang="en-GB" sz="1600" i="1" dirty="0" smtClean="0">
                    <a:solidFill>
                      <a:srgbClr val="000000"/>
                    </a:solidFill>
                  </a:rPr>
                  <a:t>	 N</a:t>
                </a:r>
                <a:r>
                  <a:rPr lang="en-GB" sz="1600" dirty="0" smtClean="0">
                    <a:solidFill>
                      <a:srgbClr val="000000"/>
                    </a:solidFill>
                  </a:rPr>
                  <a:t> = repetitions*conc. = </a:t>
                </a:r>
                <a:r>
                  <a:rPr lang="en-GB" sz="1600" i="1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GB" sz="1600" i="1" dirty="0" smtClean="0">
                    <a:solidFill>
                      <a:srgbClr val="000000"/>
                    </a:solidFill>
                  </a:rPr>
                  <a:t>*j</a:t>
                </a:r>
              </a:p>
              <a:p>
                <a:pPr marL="263525" indent="-263525"/>
                <a:r>
                  <a:rPr lang="en-GB" sz="1600" i="1" dirty="0">
                    <a:solidFill>
                      <a:srgbClr val="000000"/>
                    </a:solidFill>
                  </a:rPr>
                  <a:t>	</a:t>
                </a:r>
                <a:r>
                  <a:rPr lang="en-GB" sz="1600" i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sz="1600" i="1" dirty="0" err="1" smtClean="0">
                    <a:solidFill>
                      <a:srgbClr val="000000"/>
                    </a:solidFill>
                  </a:rPr>
                  <a:t>s</a:t>
                </a:r>
                <a:r>
                  <a:rPr lang="en-GB" sz="1600" i="1" baseline="-25000" dirty="0" err="1" smtClean="0">
                    <a:solidFill>
                      <a:srgbClr val="000000"/>
                    </a:solidFill>
                  </a:rPr>
                  <a:t>Y</a:t>
                </a:r>
                <a:r>
                  <a:rPr lang="en-GB" sz="1600" dirty="0" smtClean="0">
                    <a:solidFill>
                      <a:srgbClr val="000000"/>
                    </a:solidFill>
                  </a:rPr>
                  <a:t> from </a:t>
                </a:r>
                <a:r>
                  <a:rPr lang="en-GB" sz="1600" i="1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GB" sz="1600" dirty="0" smtClean="0">
                    <a:solidFill>
                      <a:srgbClr val="000000"/>
                    </a:solidFill>
                  </a:rPr>
                  <a:t> independent runs</a:t>
                </a:r>
                <a:endParaRPr lang="en-GB" sz="1600" i="1" dirty="0" smtClean="0">
                  <a:solidFill>
                    <a:srgbClr val="000000"/>
                  </a:solidFill>
                </a:endParaRPr>
              </a:p>
              <a:p>
                <a:pPr marL="263525" indent="-263525"/>
                <a:endParaRPr lang="en-GB" sz="16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262522" y="5779422"/>
                <a:ext cx="16466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 smtClean="0">
                    <a:solidFill>
                      <a:srgbClr val="000000"/>
                    </a:solidFill>
                  </a:rPr>
                  <a:t>Xo</a:t>
                </a:r>
                <a:endParaRPr lang="en-GB" sz="1600" dirty="0">
                  <a:solidFill>
                    <a:srgbClr val="000000"/>
                  </a:solidFill>
                </a:endParaRPr>
              </a:p>
              <a:p>
                <a:r>
                  <a:rPr lang="en-GB" sz="1600" dirty="0" smtClean="0">
                    <a:solidFill>
                      <a:srgbClr val="000000"/>
                    </a:solidFill>
                  </a:rPr>
                  <a:t>Nominal conc.</a:t>
                </a:r>
              </a:p>
            </p:txBody>
          </p:sp>
        </p:grpSp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5955" y="4013694"/>
              <a:ext cx="771525" cy="1352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794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691680" y="4293096"/>
            <a:ext cx="72008" cy="7200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Repeat measurements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4575" y="5930728"/>
            <a:ext cx="2133600" cy="144463"/>
          </a:xfrm>
        </p:spPr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15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06624" y="3679197"/>
            <a:ext cx="2148967" cy="1165542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91680" y="4221088"/>
            <a:ext cx="72008" cy="7200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691680" y="4365104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691680" y="4509120"/>
            <a:ext cx="72008" cy="7200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78794"/>
            <a:ext cx="790129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43608" y="119675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A) Dependent: 	 Several injections from the same vial/solution</a:t>
            </a:r>
          </a:p>
          <a:p>
            <a:pPr marL="1882775" indent="-1882775"/>
            <a:r>
              <a:rPr lang="en-GB" sz="1600" dirty="0" smtClean="0">
                <a:solidFill>
                  <a:srgbClr val="000000"/>
                </a:solidFill>
              </a:rPr>
              <a:t>B) Independent:	Several solutions prepared for each concentration or sample and injected from </a:t>
            </a:r>
            <a:r>
              <a:rPr lang="en-GB" sz="1600" dirty="0" err="1" smtClean="0">
                <a:solidFill>
                  <a:srgbClr val="000000"/>
                </a:solidFill>
              </a:rPr>
              <a:t>separatet</a:t>
            </a:r>
            <a:r>
              <a:rPr lang="en-GB" sz="1600" dirty="0" smtClean="0">
                <a:solidFill>
                  <a:srgbClr val="000000"/>
                </a:solidFill>
              </a:rPr>
              <a:t> vials/solutions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79602"/>
            <a:ext cx="790129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3608" y="249831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n-GB" sz="1600" dirty="0" smtClean="0">
                <a:solidFill>
                  <a:srgbClr val="000000"/>
                </a:solidFill>
              </a:rPr>
              <a:t>A) 3 injections of the same conc.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006624" y="5731298"/>
            <a:ext cx="2148967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763713" y="5587828"/>
            <a:ext cx="0" cy="14347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3109392" y="2487974"/>
            <a:ext cx="2902770" cy="3841088"/>
            <a:chOff x="3109392" y="2487974"/>
            <a:chExt cx="2902770" cy="3841088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978449"/>
              <a:ext cx="790129" cy="1243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59" y="3700849"/>
              <a:ext cx="790129" cy="1243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356992"/>
              <a:ext cx="790129" cy="1243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9" name="Straight Connector 48"/>
            <p:cNvCxnSpPr/>
            <p:nvPr/>
          </p:nvCxnSpPr>
          <p:spPr>
            <a:xfrm flipV="1">
              <a:off x="3499475" y="3672623"/>
              <a:ext cx="2148967" cy="1165542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511351" y="2487974"/>
              <a:ext cx="19947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3525" indent="-263525"/>
              <a:r>
                <a:rPr lang="en-GB" sz="1600" dirty="0" smtClean="0">
                  <a:solidFill>
                    <a:srgbClr val="000000"/>
                  </a:solidFill>
                </a:rPr>
                <a:t>B) 3 injections of 3 slightly different conc.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3779912" y="4509120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4355976" y="4286351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4876564" y="3941686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3511351" y="5731298"/>
              <a:ext cx="2148967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596947" y="5587828"/>
              <a:ext cx="0" cy="14347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783721" y="5744287"/>
              <a:ext cx="16466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</a:rPr>
                <a:t>Xo</a:t>
              </a:r>
              <a:endParaRPr lang="en-GB" sz="1600" dirty="0">
                <a:solidFill>
                  <a:srgbClr val="000000"/>
                </a:solidFill>
              </a:endParaRPr>
            </a:p>
            <a:p>
              <a:r>
                <a:rPr lang="en-GB" sz="1600" dirty="0" smtClean="0">
                  <a:solidFill>
                    <a:srgbClr val="000000"/>
                  </a:solidFill>
                </a:rPr>
                <a:t>Nominal conc.</a:t>
              </a:r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165712" y="3884848"/>
              <a:ext cx="790129" cy="2902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" name="TextBox 70"/>
          <p:cNvSpPr txBox="1"/>
          <p:nvPr/>
        </p:nvSpPr>
        <p:spPr>
          <a:xfrm>
            <a:off x="1576799" y="5733256"/>
            <a:ext cx="444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Xo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826153" y="2521617"/>
            <a:ext cx="4909686" cy="3842580"/>
            <a:chOff x="3826153" y="2521617"/>
            <a:chExt cx="4909686" cy="3842580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6012160" y="3710325"/>
              <a:ext cx="2148967" cy="1165542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7092280" y="4159463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7092280" y="3941686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6012160" y="5731298"/>
              <a:ext cx="2148967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086643" y="5587828"/>
              <a:ext cx="0" cy="14347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092280" y="4279593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7098196" y="4509120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891" y="2903472"/>
              <a:ext cx="790129" cy="261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6252071" y="2521617"/>
              <a:ext cx="2483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3525" indent="-263525"/>
              <a:r>
                <a:rPr lang="en-GB" sz="1600" dirty="0" smtClean="0">
                  <a:solidFill>
                    <a:srgbClr val="000000"/>
                  </a:solidFill>
                </a:rPr>
                <a:t>B) But the results is assumed to be at the nominal conc.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62522" y="5779422"/>
              <a:ext cx="16466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</a:rPr>
                <a:t>Xo</a:t>
              </a:r>
              <a:endParaRPr lang="en-GB" sz="1600" dirty="0">
                <a:solidFill>
                  <a:srgbClr val="000000"/>
                </a:solidFill>
              </a:endParaRPr>
            </a:p>
            <a:p>
              <a:r>
                <a:rPr lang="en-GB" sz="1600" dirty="0" smtClean="0">
                  <a:solidFill>
                    <a:srgbClr val="000000"/>
                  </a:solidFill>
                </a:rPr>
                <a:t>Nominal conc.</a:t>
              </a:r>
            </a:p>
          </p:txBody>
        </p:sp>
        <p:cxnSp>
          <p:nvCxnSpPr>
            <p:cNvPr id="75" name="Straight Connector 74"/>
            <p:cNvCxnSpPr>
              <a:stCxn id="56" idx="2"/>
              <a:endCxn id="55" idx="6"/>
            </p:cNvCxnSpPr>
            <p:nvPr/>
          </p:nvCxnSpPr>
          <p:spPr>
            <a:xfrm flipH="1">
              <a:off x="4948572" y="3977690"/>
              <a:ext cx="2143708" cy="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4391980" y="4326124"/>
              <a:ext cx="2736304" cy="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3826153" y="4547791"/>
              <a:ext cx="3277500" cy="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51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Errors in concentrations?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16</a:t>
            </a:fld>
            <a:endParaRPr lang="da-DK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15615" y="2528701"/>
            <a:ext cx="0" cy="322129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15615" y="5749994"/>
            <a:ext cx="6945913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15615" y="2528701"/>
            <a:ext cx="5939259" cy="322129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43608" y="1196752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A) Dependent: 	 Several injections from the same vial/solution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3131840" y="5542937"/>
            <a:ext cx="0" cy="20133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01849" y="5562430"/>
            <a:ext cx="0" cy="20133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91232" y="5562430"/>
            <a:ext cx="0" cy="20133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012160" y="5541615"/>
            <a:ext cx="0" cy="20133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041460" y="5539527"/>
            <a:ext cx="0" cy="20133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195736" y="5548663"/>
            <a:ext cx="0" cy="20133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0" name="Group 13319"/>
          <p:cNvGrpSpPr/>
          <p:nvPr/>
        </p:nvGrpSpPr>
        <p:grpSpPr>
          <a:xfrm>
            <a:off x="2051720" y="2347390"/>
            <a:ext cx="5290002" cy="3393469"/>
            <a:chOff x="2051720" y="2347390"/>
            <a:chExt cx="5290002" cy="3393469"/>
          </a:xfrm>
        </p:grpSpPr>
        <p:grpSp>
          <p:nvGrpSpPr>
            <p:cNvPr id="13317" name="Group 13316"/>
            <p:cNvGrpSpPr/>
            <p:nvPr/>
          </p:nvGrpSpPr>
          <p:grpSpPr>
            <a:xfrm>
              <a:off x="2051720" y="2347390"/>
              <a:ext cx="5290002" cy="3097834"/>
              <a:chOff x="2051720" y="2347390"/>
              <a:chExt cx="5290002" cy="309783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051720" y="4869159"/>
                <a:ext cx="600525" cy="576065"/>
                <a:chOff x="2051720" y="4869159"/>
                <a:chExt cx="600525" cy="576065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171275" y="5062338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2171275" y="5012005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2171275" y="5194233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6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1720" y="4869159"/>
                  <a:ext cx="600525" cy="5760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" name="Oval 8"/>
                <p:cNvSpPr/>
                <p:nvPr/>
              </p:nvSpPr>
              <p:spPr>
                <a:xfrm>
                  <a:off x="2171275" y="5126128"/>
                  <a:ext cx="50333" cy="503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2853333" y="4431779"/>
                <a:ext cx="600525" cy="576065"/>
                <a:chOff x="2051720" y="4869159"/>
                <a:chExt cx="600525" cy="576065"/>
              </a:xfrm>
            </p:grpSpPr>
            <p:sp>
              <p:nvSpPr>
                <p:cNvPr id="68" name="Oval 67"/>
                <p:cNvSpPr/>
                <p:nvPr/>
              </p:nvSpPr>
              <p:spPr>
                <a:xfrm>
                  <a:off x="2171275" y="5062338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2171275" y="5012005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171275" y="5194233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1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1720" y="4869159"/>
                  <a:ext cx="600525" cy="5760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2" name="Oval 71"/>
                <p:cNvSpPr/>
                <p:nvPr/>
              </p:nvSpPr>
              <p:spPr>
                <a:xfrm>
                  <a:off x="2171275" y="5126128"/>
                  <a:ext cx="50333" cy="503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4094769" y="3775114"/>
                <a:ext cx="600525" cy="576065"/>
                <a:chOff x="2051720" y="4869159"/>
                <a:chExt cx="600525" cy="576065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2171275" y="5062338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2171275" y="5012005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2171275" y="5194233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7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1720" y="4869159"/>
                  <a:ext cx="600525" cy="5760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8" name="Oval 77"/>
                <p:cNvSpPr/>
                <p:nvPr/>
              </p:nvSpPr>
              <p:spPr>
                <a:xfrm>
                  <a:off x="2171275" y="5126128"/>
                  <a:ext cx="50333" cy="503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4838169" y="3356992"/>
                <a:ext cx="600525" cy="576065"/>
                <a:chOff x="2051720" y="4869159"/>
                <a:chExt cx="600525" cy="576065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2171275" y="5062338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171275" y="5012005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171275" y="5194233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1720" y="4869159"/>
                  <a:ext cx="600525" cy="5760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4" name="Oval 83"/>
                <p:cNvSpPr/>
                <p:nvPr/>
              </p:nvSpPr>
              <p:spPr>
                <a:xfrm>
                  <a:off x="2171275" y="5126128"/>
                  <a:ext cx="50333" cy="503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5783163" y="2867984"/>
                <a:ext cx="600525" cy="576065"/>
                <a:chOff x="2051720" y="4869159"/>
                <a:chExt cx="600525" cy="576065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2171275" y="5062338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171275" y="5012005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2171275" y="5194233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9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1720" y="4869159"/>
                  <a:ext cx="600525" cy="5760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0" name="Oval 89"/>
                <p:cNvSpPr/>
                <p:nvPr/>
              </p:nvSpPr>
              <p:spPr>
                <a:xfrm>
                  <a:off x="2171275" y="5126128"/>
                  <a:ext cx="50333" cy="503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6741197" y="2347390"/>
                <a:ext cx="600525" cy="576065"/>
                <a:chOff x="2051720" y="4869159"/>
                <a:chExt cx="600525" cy="576065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2171275" y="5062338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171275" y="5012005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2171275" y="5194233"/>
                  <a:ext cx="50333" cy="5033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95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1720" y="4869159"/>
                  <a:ext cx="600525" cy="5760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6" name="Oval 95"/>
                <p:cNvSpPr/>
                <p:nvPr/>
              </p:nvSpPr>
              <p:spPr>
                <a:xfrm>
                  <a:off x="2171275" y="5126128"/>
                  <a:ext cx="50333" cy="503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47" name="Straight Connector 46"/>
            <p:cNvCxnSpPr/>
            <p:nvPr/>
          </p:nvCxnSpPr>
          <p:spPr>
            <a:xfrm flipV="1">
              <a:off x="2196441" y="5244566"/>
              <a:ext cx="0" cy="4217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2979599" y="4774711"/>
              <a:ext cx="0" cy="93971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4229022" y="4305417"/>
              <a:ext cx="943" cy="140900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4982890" y="3812012"/>
              <a:ext cx="1" cy="192117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5910187" y="3300442"/>
              <a:ext cx="0" cy="24161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876256" y="2774712"/>
              <a:ext cx="0" cy="296614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16" name="Group 13315"/>
          <p:cNvGrpSpPr/>
          <p:nvPr/>
        </p:nvGrpSpPr>
        <p:grpSpPr>
          <a:xfrm>
            <a:off x="2156416" y="2594787"/>
            <a:ext cx="4895580" cy="2595827"/>
            <a:chOff x="2156416" y="2594787"/>
            <a:chExt cx="4895580" cy="2595827"/>
          </a:xfrm>
        </p:grpSpPr>
        <p:sp>
          <p:nvSpPr>
            <p:cNvPr id="119" name="Oval 118"/>
            <p:cNvSpPr/>
            <p:nvPr/>
          </p:nvSpPr>
          <p:spPr>
            <a:xfrm>
              <a:off x="2156416" y="5111974"/>
              <a:ext cx="78640" cy="7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/>
            <p:cNvSpPr/>
            <p:nvPr/>
          </p:nvSpPr>
          <p:spPr>
            <a:xfrm>
              <a:off x="3092520" y="4678213"/>
              <a:ext cx="78640" cy="7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/>
            <p:cNvSpPr/>
            <p:nvPr/>
          </p:nvSpPr>
          <p:spPr>
            <a:xfrm>
              <a:off x="4023209" y="4015185"/>
              <a:ext cx="78640" cy="7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/>
            <p:cNvSpPr/>
            <p:nvPr/>
          </p:nvSpPr>
          <p:spPr>
            <a:xfrm>
              <a:off x="4945839" y="3600504"/>
              <a:ext cx="78640" cy="7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/>
            <p:cNvSpPr/>
            <p:nvPr/>
          </p:nvSpPr>
          <p:spPr>
            <a:xfrm>
              <a:off x="5972840" y="3114418"/>
              <a:ext cx="78640" cy="7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/>
            <p:cNvSpPr/>
            <p:nvPr/>
          </p:nvSpPr>
          <p:spPr>
            <a:xfrm>
              <a:off x="6973356" y="2594787"/>
              <a:ext cx="78640" cy="7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315" name="Freeform 13314"/>
          <p:cNvSpPr/>
          <p:nvPr/>
        </p:nvSpPr>
        <p:spPr>
          <a:xfrm>
            <a:off x="1115615" y="2617680"/>
            <a:ext cx="6047129" cy="3259592"/>
          </a:xfrm>
          <a:custGeom>
            <a:avLst/>
            <a:gdLst>
              <a:gd name="connsiteX0" fmla="*/ 0 w 5661212"/>
              <a:gd name="connsiteY0" fmla="*/ 3200400 h 3200400"/>
              <a:gd name="connsiteX1" fmla="*/ 3052483 w 5661212"/>
              <a:gd name="connsiteY1" fmla="*/ 1183341 h 3200400"/>
              <a:gd name="connsiteX2" fmla="*/ 5661212 w 5661212"/>
              <a:gd name="connsiteY2" fmla="*/ 0 h 3200400"/>
              <a:gd name="connsiteX0" fmla="*/ 0 w 5661212"/>
              <a:gd name="connsiteY0" fmla="*/ 3200400 h 3200400"/>
              <a:gd name="connsiteX1" fmla="*/ 3035338 w 5661212"/>
              <a:gd name="connsiteY1" fmla="*/ 1268879 h 3200400"/>
              <a:gd name="connsiteX2" fmla="*/ 5661212 w 5661212"/>
              <a:gd name="connsiteY2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1212" h="3200400">
                <a:moveTo>
                  <a:pt x="0" y="3200400"/>
                </a:moveTo>
                <a:cubicBezTo>
                  <a:pt x="1054474" y="2458570"/>
                  <a:pt x="2091803" y="1802279"/>
                  <a:pt x="3035338" y="1268879"/>
                </a:cubicBezTo>
                <a:cubicBezTo>
                  <a:pt x="3978873" y="735479"/>
                  <a:pt x="4828615" y="324970"/>
                  <a:pt x="5661212" y="0"/>
                </a:cubicBez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21" name="TextBox 13320"/>
          <p:cNvSpPr txBox="1"/>
          <p:nvPr/>
        </p:nvSpPr>
        <p:spPr>
          <a:xfrm>
            <a:off x="1667946" y="1697494"/>
            <a:ext cx="48846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</a:rPr>
              <a:t>So, what is the best calibration function</a:t>
            </a:r>
            <a:r>
              <a:rPr lang="en-GB" sz="1600" dirty="0" smtClean="0">
                <a:solidFill>
                  <a:srgbClr val="000000"/>
                </a:solidFill>
              </a:rPr>
              <a:t>:</a:t>
            </a:r>
          </a:p>
          <a:p>
            <a:endParaRPr lang="en-GB" sz="1600" dirty="0" smtClean="0">
              <a:solidFill>
                <a:srgbClr val="000000"/>
              </a:solidFill>
            </a:endParaRPr>
          </a:p>
          <a:p>
            <a:r>
              <a:rPr lang="en-GB" sz="1600" b="1" dirty="0" smtClean="0">
                <a:solidFill>
                  <a:srgbClr val="FF0000"/>
                </a:solidFill>
              </a:rPr>
              <a:t>LINEAR with a bad fit to points</a:t>
            </a:r>
          </a:p>
          <a:p>
            <a:r>
              <a:rPr lang="en-GB" sz="1600" b="1" dirty="0" smtClean="0">
                <a:solidFill>
                  <a:srgbClr val="FF00FF"/>
                </a:solidFill>
              </a:rPr>
              <a:t>SECOND DEGREE with better fit?</a:t>
            </a:r>
          </a:p>
          <a:p>
            <a:endParaRPr lang="en-GB" sz="1600" b="1" dirty="0">
              <a:solidFill>
                <a:srgbClr val="FF00FF"/>
              </a:solidFill>
            </a:endParaRPr>
          </a:p>
          <a:p>
            <a:r>
              <a:rPr lang="en-GB" sz="1600" b="1" dirty="0" smtClean="0"/>
              <a:t>All statistics points to 2</a:t>
            </a:r>
            <a:r>
              <a:rPr lang="en-GB" sz="1600" b="1" baseline="30000" dirty="0" smtClean="0"/>
              <a:t>nd</a:t>
            </a:r>
            <a:r>
              <a:rPr lang="en-GB" sz="1600" b="1" dirty="0" smtClean="0"/>
              <a:t> degree</a:t>
            </a:r>
          </a:p>
          <a:p>
            <a:r>
              <a:rPr lang="en-GB" sz="1600" b="1" dirty="0" smtClean="0"/>
              <a:t>R</a:t>
            </a:r>
            <a:r>
              <a:rPr lang="en-GB" sz="1600" b="1" baseline="30000" dirty="0" smtClean="0"/>
              <a:t>2</a:t>
            </a:r>
            <a:r>
              <a:rPr lang="en-GB" sz="1600" b="1" dirty="0" smtClean="0"/>
              <a:t>, Error %, Lack of Fit</a:t>
            </a:r>
          </a:p>
        </p:txBody>
      </p:sp>
      <p:sp>
        <p:nvSpPr>
          <p:cNvPr id="13322" name="TextBox 13321"/>
          <p:cNvSpPr txBox="1"/>
          <p:nvPr/>
        </p:nvSpPr>
        <p:spPr>
          <a:xfrm>
            <a:off x="4517347" y="4257785"/>
            <a:ext cx="4303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B050"/>
                </a:solidFill>
              </a:rPr>
              <a:t>But the most accurate would be:</a:t>
            </a:r>
          </a:p>
          <a:p>
            <a:r>
              <a:rPr lang="en-GB" sz="1600" b="1" dirty="0" smtClean="0">
                <a:solidFill>
                  <a:srgbClr val="00B050"/>
                </a:solidFill>
              </a:rPr>
              <a:t>LINEAR</a:t>
            </a:r>
          </a:p>
          <a:p>
            <a:r>
              <a:rPr lang="en-GB" sz="1600" b="1" dirty="0" smtClean="0">
                <a:solidFill>
                  <a:srgbClr val="00B050"/>
                </a:solidFill>
              </a:rPr>
              <a:t>Because it levels out the errors instead of modelling them</a:t>
            </a:r>
          </a:p>
        </p:txBody>
      </p:sp>
    </p:spTree>
    <p:extLst>
      <p:ext uri="{BB962C8B-B14F-4D97-AF65-F5344CB8AC3E}">
        <p14:creationId xmlns:p14="http://schemas.microsoft.com/office/powerpoint/2010/main" val="20105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21" grpId="0"/>
      <p:bldP spid="133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dilutions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1042988" y="1196752"/>
            <a:ext cx="576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Start with the highest conc. and dilute to next conc., then dilute this to the next and so forth…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277443" cy="336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83768" y="3190158"/>
            <a:ext cx="244827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67744" y="5712694"/>
            <a:ext cx="4980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Y = 0.1*X	One conc. error at X = 500  </a:t>
            </a:r>
          </a:p>
        </p:txBody>
      </p:sp>
    </p:spTree>
    <p:extLst>
      <p:ext uri="{BB962C8B-B14F-4D97-AF65-F5344CB8AC3E}">
        <p14:creationId xmlns:p14="http://schemas.microsoft.com/office/powerpoint/2010/main" val="232542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dilutions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1042988" y="1196752"/>
            <a:ext cx="576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Start with the highest conc. and dilute to next conc., then dilute this to the next and so forth…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832"/>
            <a:ext cx="6409332" cy="386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8" y="5996573"/>
            <a:ext cx="7327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The problem is, that </a:t>
            </a:r>
            <a:r>
              <a:rPr lang="en-GB" sz="1600" b="1" dirty="0" smtClean="0">
                <a:solidFill>
                  <a:srgbClr val="FF0000"/>
                </a:solidFill>
              </a:rPr>
              <a:t>it LOOKS very nice even when it is wrong…</a:t>
            </a:r>
          </a:p>
        </p:txBody>
      </p:sp>
    </p:spTree>
    <p:extLst>
      <p:ext uri="{BB962C8B-B14F-4D97-AF65-F5344CB8AC3E}">
        <p14:creationId xmlns:p14="http://schemas.microsoft.com/office/powerpoint/2010/main" val="28985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dilutions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1042988" y="1196752"/>
            <a:ext cx="576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Start with the highest conc. and dilute to next conc., then dilute this to the next and so forth…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8972" y="5877272"/>
            <a:ext cx="707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B050"/>
                </a:solidFill>
              </a:rPr>
              <a:t>And furthermore, it looks as if the last point is in error – but it is actually the only </a:t>
            </a:r>
            <a:r>
              <a:rPr lang="en-GB" sz="1600" b="1" dirty="0">
                <a:solidFill>
                  <a:srgbClr val="00B050"/>
                </a:solidFill>
              </a:rPr>
              <a:t>c</a:t>
            </a:r>
            <a:r>
              <a:rPr lang="en-GB" sz="1600" b="1" dirty="0" smtClean="0">
                <a:solidFill>
                  <a:srgbClr val="00B050"/>
                </a:solidFill>
              </a:rPr>
              <a:t>orrect point…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916832"/>
            <a:ext cx="6563586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8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calibration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251520" y="1052736"/>
            <a:ext cx="3312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 smtClean="0">
                <a:solidFill>
                  <a:srgbClr val="000000"/>
                </a:solidFill>
              </a:rPr>
              <a:t>Measure the response for a series of known concentrations</a:t>
            </a:r>
          </a:p>
          <a:p>
            <a:pPr marL="342900" indent="-342900">
              <a:buAutoNum type="arabicPeriod"/>
            </a:pPr>
            <a:endParaRPr lang="en-GB" sz="1600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en-GB" sz="1600" dirty="0">
              <a:solidFill>
                <a:srgbClr val="000000"/>
              </a:solidFill>
            </a:endParaRPr>
          </a:p>
          <a:p>
            <a:endParaRPr lang="en-GB" sz="1600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2701" y="3941688"/>
            <a:ext cx="3722240" cy="2668790"/>
            <a:chOff x="46583" y="3789040"/>
            <a:chExt cx="3722240" cy="2668790"/>
          </a:xfrm>
        </p:grpSpPr>
        <p:sp>
          <p:nvSpPr>
            <p:cNvPr id="11" name="TextBox 10"/>
            <p:cNvSpPr txBox="1"/>
            <p:nvPr/>
          </p:nvSpPr>
          <p:spPr>
            <a:xfrm>
              <a:off x="46583" y="5134391"/>
              <a:ext cx="37222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FF0000"/>
                  </a:solidFill>
                </a:rPr>
                <a:t>NO – this may not be OK at all!</a:t>
              </a:r>
            </a:p>
            <a:p>
              <a:pPr algn="ctr"/>
              <a:endParaRPr lang="en-GB" sz="2000" b="1" dirty="0">
                <a:solidFill>
                  <a:srgbClr val="FF0000"/>
                </a:solidFill>
              </a:endParaRPr>
            </a:p>
            <a:p>
              <a:pPr algn="ctr"/>
              <a:r>
                <a:rPr lang="en-GB" sz="2000" b="1" dirty="0" smtClean="0">
                  <a:solidFill>
                    <a:srgbClr val="FF0000"/>
                  </a:solidFill>
                </a:rPr>
                <a:t>Errors could be &gt; 100 %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67544" y="3789040"/>
              <a:ext cx="2664296" cy="122413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43744" y="3789040"/>
              <a:ext cx="2511896" cy="122413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21804" y="1068838"/>
            <a:ext cx="8637024" cy="3286125"/>
            <a:chOff x="221804" y="1068838"/>
            <a:chExt cx="8637024" cy="3286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953" y="1068838"/>
              <a:ext cx="4968875" cy="328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1804" y="1980129"/>
              <a:ext cx="370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en-GB" sz="1600" dirty="0">
                  <a:solidFill>
                    <a:srgbClr val="000000"/>
                  </a:solidFill>
                </a:rPr>
                <a:t>Plot the response as function of concentration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5688" y="1069193"/>
            <a:ext cx="8613140" cy="3286125"/>
            <a:chOff x="279663" y="1412776"/>
            <a:chExt cx="8613140" cy="32861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412776"/>
              <a:ext cx="4968875" cy="328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79663" y="3484551"/>
              <a:ext cx="32403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en-GB" sz="1600" dirty="0">
                  <a:solidFill>
                    <a:srgbClr val="000000"/>
                  </a:solidFill>
                </a:rPr>
                <a:t>Make linear regression     Y = </a:t>
              </a:r>
              <a:r>
                <a:rPr lang="en-GB" sz="1600" dirty="0" smtClean="0">
                  <a:solidFill>
                    <a:srgbClr val="000000"/>
                  </a:solidFill>
                </a:rPr>
                <a:t>a</a:t>
              </a:r>
              <a:r>
                <a:rPr lang="en-GB" sz="160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en-GB" sz="1600" dirty="0" smtClean="0">
                  <a:solidFill>
                    <a:srgbClr val="000000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+ </a:t>
              </a:r>
              <a:r>
                <a:rPr lang="en-GB" sz="1600" dirty="0" smtClean="0">
                  <a:solidFill>
                    <a:srgbClr val="000000"/>
                  </a:solidFill>
                </a:rPr>
                <a:t>a</a:t>
              </a:r>
              <a:r>
                <a:rPr lang="en-GB" sz="16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GB" sz="1600" dirty="0" smtClean="0">
                  <a:solidFill>
                    <a:srgbClr val="000000"/>
                  </a:solidFill>
                </a:rPr>
                <a:t>X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51520" y="2636912"/>
            <a:ext cx="286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sz="1600" dirty="0">
                <a:solidFill>
                  <a:srgbClr val="000000"/>
                </a:solidFill>
              </a:rPr>
              <a:t>Check the linear range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1804" y="1069193"/>
            <a:ext cx="8622974" cy="3906479"/>
            <a:chOff x="468963" y="1548720"/>
            <a:chExt cx="8622974" cy="390647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062" y="1548720"/>
              <a:ext cx="4968875" cy="328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68963" y="4377981"/>
              <a:ext cx="366814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en-GB" sz="1600" dirty="0" smtClean="0">
                  <a:solidFill>
                    <a:srgbClr val="000000"/>
                  </a:solidFill>
                </a:rPr>
                <a:t>If </a:t>
              </a:r>
              <a:r>
                <a:rPr lang="en-GB" sz="1600" dirty="0">
                  <a:solidFill>
                    <a:srgbClr val="000000"/>
                  </a:solidFill>
                </a:rPr>
                <a:t>R</a:t>
              </a:r>
              <a:r>
                <a:rPr lang="en-GB" sz="1600" baseline="30000" dirty="0">
                  <a:solidFill>
                    <a:srgbClr val="000000"/>
                  </a:solidFill>
                </a:rPr>
                <a:t>2</a:t>
              </a:r>
              <a:r>
                <a:rPr lang="en-GB" sz="1600" dirty="0">
                  <a:solidFill>
                    <a:srgbClr val="000000"/>
                  </a:solidFill>
                </a:rPr>
                <a:t> &gt; 0.99 we conclude </a:t>
              </a:r>
              <a:r>
                <a:rPr lang="en-GB" sz="1600" dirty="0" smtClean="0">
                  <a:solidFill>
                    <a:srgbClr val="000000"/>
                  </a:solidFill>
                </a:rPr>
                <a:t>that: - the </a:t>
              </a:r>
              <a:r>
                <a:rPr lang="en-GB" sz="1600" dirty="0">
                  <a:solidFill>
                    <a:srgbClr val="000000"/>
                  </a:solidFill>
                </a:rPr>
                <a:t>response is linear </a:t>
              </a:r>
              <a:r>
                <a:rPr lang="en-GB" sz="1600" dirty="0" smtClean="0">
                  <a:solidFill>
                    <a:srgbClr val="000000"/>
                  </a:solidFill>
                </a:rPr>
                <a:t>         - we </a:t>
              </a:r>
              <a:r>
                <a:rPr lang="en-GB" sz="1600" dirty="0">
                  <a:solidFill>
                    <a:srgbClr val="000000"/>
                  </a:solidFill>
                </a:rPr>
                <a:t>can use the calibration line for  quantitative analysis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4900613" y="1719264"/>
            <a:ext cx="3286125" cy="23812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dilutions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20</a:t>
            </a:fld>
            <a:endParaRPr lang="da-DK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981000" cy="37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5589240"/>
            <a:ext cx="5341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Y = 0.1*X	10 % error in dilutions up/down</a:t>
            </a:r>
          </a:p>
        </p:txBody>
      </p:sp>
    </p:spTree>
    <p:extLst>
      <p:ext uri="{BB962C8B-B14F-4D97-AF65-F5344CB8AC3E}">
        <p14:creationId xmlns:p14="http://schemas.microsoft.com/office/powerpoint/2010/main" val="33525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dilutions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21</a:t>
            </a:fld>
            <a:endParaRPr lang="da-DK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56" y="1196752"/>
            <a:ext cx="657269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5480829"/>
            <a:ext cx="4294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</a:rPr>
              <a:t>Conclusion for sequential dilutions:</a:t>
            </a:r>
          </a:p>
          <a:p>
            <a:endParaRPr lang="en-GB" sz="1600" dirty="0" smtClean="0">
              <a:solidFill>
                <a:srgbClr val="000000"/>
              </a:solidFill>
            </a:endParaRPr>
          </a:p>
          <a:p>
            <a:r>
              <a:rPr lang="en-GB" sz="1600" b="1" dirty="0" smtClean="0">
                <a:solidFill>
                  <a:srgbClr val="00B050"/>
                </a:solidFill>
              </a:rPr>
              <a:t>LOOKS NICE </a:t>
            </a:r>
            <a:r>
              <a:rPr lang="en-GB" sz="1600" dirty="0" smtClean="0">
                <a:solidFill>
                  <a:srgbClr val="000000"/>
                </a:solidFill>
              </a:rPr>
              <a:t>– </a:t>
            </a:r>
            <a:r>
              <a:rPr lang="en-GB" sz="1600" b="1" dirty="0" smtClean="0">
                <a:solidFill>
                  <a:srgbClr val="000000"/>
                </a:solidFill>
              </a:rPr>
              <a:t>AND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</a:rPr>
              <a:t>HIDES ERRORS!</a:t>
            </a:r>
          </a:p>
        </p:txBody>
      </p:sp>
    </p:spTree>
    <p:extLst>
      <p:ext uri="{BB962C8B-B14F-4D97-AF65-F5344CB8AC3E}">
        <p14:creationId xmlns:p14="http://schemas.microsoft.com/office/powerpoint/2010/main" val="7002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Prepare calibration solutions independently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22</a:t>
            </a:fld>
            <a:endParaRPr lang="da-DK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15615" y="1268760"/>
            <a:ext cx="0" cy="322129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15615" y="4490053"/>
            <a:ext cx="6945913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15615" y="1268760"/>
            <a:ext cx="5939259" cy="322129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131840" y="4282996"/>
            <a:ext cx="0" cy="20133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01849" y="4302489"/>
            <a:ext cx="0" cy="20133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91232" y="4302489"/>
            <a:ext cx="0" cy="20133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012160" y="4281674"/>
            <a:ext cx="0" cy="20133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041460" y="4279586"/>
            <a:ext cx="0" cy="20133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195736" y="4288722"/>
            <a:ext cx="0" cy="20133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6" name="Group 13315"/>
          <p:cNvGrpSpPr/>
          <p:nvPr/>
        </p:nvGrpSpPr>
        <p:grpSpPr>
          <a:xfrm>
            <a:off x="2156416" y="1334846"/>
            <a:ext cx="4895580" cy="2595827"/>
            <a:chOff x="2156416" y="2594787"/>
            <a:chExt cx="4895580" cy="2595827"/>
          </a:xfrm>
        </p:grpSpPr>
        <p:sp>
          <p:nvSpPr>
            <p:cNvPr id="119" name="Oval 118"/>
            <p:cNvSpPr/>
            <p:nvPr/>
          </p:nvSpPr>
          <p:spPr>
            <a:xfrm>
              <a:off x="2156416" y="5111974"/>
              <a:ext cx="78640" cy="7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/>
            <p:cNvSpPr/>
            <p:nvPr/>
          </p:nvSpPr>
          <p:spPr>
            <a:xfrm>
              <a:off x="3092520" y="4678213"/>
              <a:ext cx="78640" cy="7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/>
            <p:cNvSpPr/>
            <p:nvPr/>
          </p:nvSpPr>
          <p:spPr>
            <a:xfrm>
              <a:off x="4023209" y="4015185"/>
              <a:ext cx="78640" cy="7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/>
            <p:cNvSpPr/>
            <p:nvPr/>
          </p:nvSpPr>
          <p:spPr>
            <a:xfrm>
              <a:off x="4945839" y="3600504"/>
              <a:ext cx="78640" cy="7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/>
            <p:cNvSpPr/>
            <p:nvPr/>
          </p:nvSpPr>
          <p:spPr>
            <a:xfrm>
              <a:off x="5972840" y="3114418"/>
              <a:ext cx="78640" cy="7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/>
            <p:cNvSpPr/>
            <p:nvPr/>
          </p:nvSpPr>
          <p:spPr>
            <a:xfrm>
              <a:off x="6973356" y="2594787"/>
              <a:ext cx="78640" cy="7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3608" y="4725144"/>
            <a:ext cx="604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Errors will be at random concentrations giving:</a:t>
            </a:r>
          </a:p>
          <a:p>
            <a:endParaRPr lang="en-GB" sz="1600" dirty="0" smtClean="0">
              <a:solidFill>
                <a:srgbClr val="000000"/>
              </a:solidFill>
            </a:endParaRPr>
          </a:p>
          <a:p>
            <a:r>
              <a:rPr lang="en-GB" sz="1600" b="1" dirty="0" smtClean="0">
                <a:solidFill>
                  <a:srgbClr val="FF0000"/>
                </a:solidFill>
              </a:rPr>
              <a:t>MORE VARIATION</a:t>
            </a:r>
            <a:r>
              <a:rPr lang="en-GB" sz="1600" b="1" dirty="0" smtClean="0">
                <a:solidFill>
                  <a:srgbClr val="000000"/>
                </a:solidFill>
              </a:rPr>
              <a:t> – </a:t>
            </a:r>
            <a:r>
              <a:rPr lang="en-GB" sz="1600" b="1" dirty="0" smtClean="0">
                <a:solidFill>
                  <a:srgbClr val="00B050"/>
                </a:solidFill>
              </a:rPr>
              <a:t>AND MORE CORRECT RESULTS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8" y="6063643"/>
            <a:ext cx="5917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Be aware of </a:t>
            </a:r>
            <a:r>
              <a:rPr lang="en-GB" sz="1600" b="1" dirty="0" smtClean="0">
                <a:solidFill>
                  <a:srgbClr val="000000"/>
                </a:solidFill>
              </a:rPr>
              <a:t>SYSTEMATIC ERRORS </a:t>
            </a:r>
            <a:r>
              <a:rPr lang="en-GB" sz="1600" dirty="0" smtClean="0">
                <a:solidFill>
                  <a:srgbClr val="000000"/>
                </a:solidFill>
              </a:rPr>
              <a:t>(% dilutions </a:t>
            </a:r>
            <a:r>
              <a:rPr lang="en-GB" sz="1600" dirty="0" err="1" smtClean="0">
                <a:solidFill>
                  <a:srgbClr val="000000"/>
                </a:solidFill>
              </a:rPr>
              <a:t>ect</a:t>
            </a:r>
            <a:r>
              <a:rPr lang="en-GB" sz="1600" dirty="0" smtClean="0">
                <a:solidFill>
                  <a:srgbClr val="000000"/>
                </a:solidFill>
              </a:rPr>
              <a:t>.)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43608" y="1321536"/>
            <a:ext cx="7335663" cy="4678266"/>
            <a:chOff x="1043608" y="1321536"/>
            <a:chExt cx="7335663" cy="4678266"/>
          </a:xfrm>
        </p:grpSpPr>
        <p:sp>
          <p:nvSpPr>
            <p:cNvPr id="13" name="TextBox 12"/>
            <p:cNvSpPr txBox="1"/>
            <p:nvPr/>
          </p:nvSpPr>
          <p:spPr>
            <a:xfrm>
              <a:off x="1043608" y="5661248"/>
              <a:ext cx="73356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0000"/>
                  </a:solidFill>
                </a:rPr>
                <a:t>Be careful </a:t>
              </a:r>
              <a:r>
                <a:rPr lang="en-GB" sz="1600" b="1" dirty="0" smtClean="0">
                  <a:solidFill>
                    <a:srgbClr val="0000FF"/>
                  </a:solidFill>
                </a:rPr>
                <a:t>NOT TO OVERFIT </a:t>
              </a:r>
              <a:r>
                <a:rPr lang="en-GB" sz="1600" dirty="0" smtClean="0">
                  <a:solidFill>
                    <a:srgbClr val="000000"/>
                  </a:solidFill>
                </a:rPr>
                <a:t>(use too high degree and model noise)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189167" y="1321536"/>
              <a:ext cx="6047129" cy="3259592"/>
            </a:xfrm>
            <a:custGeom>
              <a:avLst/>
              <a:gdLst>
                <a:gd name="connsiteX0" fmla="*/ 0 w 5661212"/>
                <a:gd name="connsiteY0" fmla="*/ 3200400 h 3200400"/>
                <a:gd name="connsiteX1" fmla="*/ 3052483 w 5661212"/>
                <a:gd name="connsiteY1" fmla="*/ 1183341 h 3200400"/>
                <a:gd name="connsiteX2" fmla="*/ 5661212 w 5661212"/>
                <a:gd name="connsiteY2" fmla="*/ 0 h 3200400"/>
                <a:gd name="connsiteX0" fmla="*/ 0 w 5661212"/>
                <a:gd name="connsiteY0" fmla="*/ 3200400 h 3200400"/>
                <a:gd name="connsiteX1" fmla="*/ 3035338 w 5661212"/>
                <a:gd name="connsiteY1" fmla="*/ 1268879 h 3200400"/>
                <a:gd name="connsiteX2" fmla="*/ 5661212 w 5661212"/>
                <a:gd name="connsiteY2" fmla="*/ 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1212" h="3200400">
                  <a:moveTo>
                    <a:pt x="0" y="3200400"/>
                  </a:moveTo>
                  <a:cubicBezTo>
                    <a:pt x="1054474" y="2458570"/>
                    <a:pt x="2091803" y="1802279"/>
                    <a:pt x="3035338" y="1268879"/>
                  </a:cubicBezTo>
                  <a:cubicBezTo>
                    <a:pt x="3978873" y="735479"/>
                    <a:pt x="4828615" y="324970"/>
                    <a:pt x="5661212" y="0"/>
                  </a:cubicBez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834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23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259149" y="1676491"/>
            <a:ext cx="821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0000"/>
                </a:solidFill>
              </a:rPr>
              <a:t>Always test </a:t>
            </a:r>
            <a:r>
              <a:rPr lang="en-GB" sz="1600" b="1" i="1" dirty="0" smtClean="0">
                <a:solidFill>
                  <a:srgbClr val="000000"/>
                </a:solidFill>
              </a:rPr>
              <a:t>R</a:t>
            </a:r>
            <a:r>
              <a:rPr lang="en-GB" sz="1600" b="1" i="1" baseline="30000" dirty="0" smtClean="0">
                <a:solidFill>
                  <a:srgbClr val="000000"/>
                </a:solidFill>
              </a:rPr>
              <a:t>2</a:t>
            </a:r>
            <a:r>
              <a:rPr lang="en-GB" sz="1600" b="1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to see, if a linear or polynomial regression should be used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149" y="1124744"/>
            <a:ext cx="8574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0000"/>
                </a:solidFill>
              </a:rPr>
              <a:t>Always plot the data: </a:t>
            </a:r>
            <a:r>
              <a:rPr lang="en-GB" sz="1600" dirty="0" smtClean="0">
                <a:solidFill>
                  <a:srgbClr val="000000"/>
                </a:solidFill>
              </a:rPr>
              <a:t>–both for the whole range, and for low concentrations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79" y="2228238"/>
            <a:ext cx="8651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0000"/>
                </a:solidFill>
              </a:rPr>
              <a:t>Always look at the error in </a:t>
            </a:r>
            <a:r>
              <a:rPr lang="en-GB" sz="1600" b="1" i="1" dirty="0" smtClean="0">
                <a:solidFill>
                  <a:srgbClr val="000000"/>
                </a:solidFill>
              </a:rPr>
              <a:t>X</a:t>
            </a:r>
            <a:r>
              <a:rPr lang="en-GB" sz="1600" b="1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to see if a weighted regression should be used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79" y="2771170"/>
            <a:ext cx="7725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Never ever trust </a:t>
            </a:r>
            <a:r>
              <a:rPr lang="en-GB" sz="1600" b="1" i="1" dirty="0" smtClean="0">
                <a:solidFill>
                  <a:srgbClr val="FF0000"/>
                </a:solidFill>
              </a:rPr>
              <a:t>R</a:t>
            </a:r>
            <a:r>
              <a:rPr lang="en-GB" sz="1600" b="1" i="1" baseline="30000" dirty="0" smtClean="0">
                <a:solidFill>
                  <a:srgbClr val="FF0000"/>
                </a:solidFill>
              </a:rPr>
              <a:t>2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alone as measure for linearity or goodness of fit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261" y="3874664"/>
            <a:ext cx="7532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Do not </a:t>
            </a:r>
            <a:r>
              <a:rPr lang="en-GB" sz="1600" b="1" dirty="0" err="1" smtClean="0">
                <a:solidFill>
                  <a:srgbClr val="FF0000"/>
                </a:solidFill>
              </a:rPr>
              <a:t>overfit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do not use too high order and model noise or error!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520" y="4978158"/>
            <a:ext cx="892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B050"/>
                </a:solidFill>
              </a:rPr>
              <a:t>FINAL DECISION </a:t>
            </a:r>
            <a:r>
              <a:rPr lang="en-GB" sz="1600" dirty="0" smtClean="0">
                <a:solidFill>
                  <a:srgbClr val="00B050"/>
                </a:solidFill>
              </a:rPr>
              <a:t>Look at the plots - use all your knowledge about the method!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890" y="4393475"/>
            <a:ext cx="5684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00FF"/>
                </a:solidFill>
              </a:rPr>
              <a:t>Do not trust statistics blindly </a:t>
            </a:r>
            <a:r>
              <a:rPr lang="en-GB" sz="1600" dirty="0" smtClean="0">
                <a:solidFill>
                  <a:srgbClr val="0000FF"/>
                </a:solidFill>
              </a:rPr>
              <a:t>it is only a guide!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520" y="3322917"/>
            <a:ext cx="6611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Do not use sequential dilutions </a:t>
            </a:r>
            <a:r>
              <a:rPr lang="en-GB" sz="1600" dirty="0" smtClean="0">
                <a:solidFill>
                  <a:srgbClr val="000000"/>
                </a:solidFill>
              </a:rPr>
              <a:t>looks nice, hides errors!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8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21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>
            <a:fillRect/>
          </a:stretch>
        </p:blipFill>
        <p:spPr>
          <a:xfrm>
            <a:off x="-143947" y="260648"/>
            <a:ext cx="9913722" cy="659735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DCEF8A31-7B6C-4810-A880-FC179E164971}" type="slidenum">
              <a:rPr lang="da-DK" smtClean="0"/>
              <a:pPr/>
              <a:t>24</a:t>
            </a:fld>
            <a:endParaRPr lang="da-DK"/>
          </a:p>
        </p:txBody>
      </p:sp>
      <p:sp>
        <p:nvSpPr>
          <p:cNvPr id="2" name="TextBox 1"/>
          <p:cNvSpPr txBox="1"/>
          <p:nvPr/>
        </p:nvSpPr>
        <p:spPr>
          <a:xfrm>
            <a:off x="7452320" y="6203365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Gannet - </a:t>
            </a:r>
            <a:r>
              <a:rPr lang="en-GB" sz="20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Sule</a:t>
            </a:r>
            <a:endParaRPr lang="en-GB" sz="2000" b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may be wrong with </a:t>
            </a:r>
            <a:r>
              <a:rPr lang="en-GB" i="1" dirty="0" smtClean="0"/>
              <a:t> R</a:t>
            </a:r>
            <a:r>
              <a:rPr lang="en-GB" i="1" baseline="30000" dirty="0" smtClean="0"/>
              <a:t>2</a:t>
            </a:r>
            <a:r>
              <a:rPr lang="en-GB" i="1" dirty="0" smtClean="0"/>
              <a:t> </a:t>
            </a:r>
            <a:r>
              <a:rPr lang="en-GB" dirty="0" smtClean="0"/>
              <a:t>&gt;0.99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251520" y="1052736"/>
            <a:ext cx="6366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1600" dirty="0" smtClean="0">
                <a:solidFill>
                  <a:srgbClr val="000000"/>
                </a:solidFill>
              </a:rPr>
              <a:t>The random errors are not independent of concentration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269" y="1556792"/>
            <a:ext cx="67870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In most cases random errors will be a combination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Constant error – independent of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Counting error – proportional to square root of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Proportional error – proportional to concentration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111" y="5304110"/>
            <a:ext cx="6756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What to do about random errors  dependency of concentration:</a:t>
            </a:r>
          </a:p>
          <a:p>
            <a:endParaRPr lang="en-GB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Use weighted least square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Weights inverse proportional to the error</a:t>
            </a:r>
            <a:r>
              <a:rPr lang="en-GB" sz="1600" baseline="30000" dirty="0" smtClean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35696" y="2852936"/>
            <a:ext cx="4209728" cy="2181967"/>
            <a:chOff x="1868698" y="713131"/>
            <a:chExt cx="7353212" cy="3811284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1167635" y="1414194"/>
              <a:ext cx="1993486" cy="591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 err="1" smtClean="0"/>
                <a:t>Std</a:t>
              </a:r>
              <a:r>
                <a:rPr lang="da-DK" sz="1600" dirty="0" smtClean="0"/>
                <a:t>. </a:t>
              </a:r>
              <a:r>
                <a:rPr lang="da-DK" sz="1600" dirty="0" err="1" smtClean="0"/>
                <a:t>Dev</a:t>
              </a:r>
              <a:r>
                <a:rPr lang="da-DK" sz="1600" dirty="0" smtClean="0"/>
                <a:t>.</a:t>
              </a:r>
              <a:endParaRPr lang="en-GB" sz="1600" dirty="0" smtClean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409245" y="1052736"/>
              <a:ext cx="4322995" cy="2880320"/>
              <a:chOff x="2409245" y="1052736"/>
              <a:chExt cx="4322995" cy="288032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2411760" y="1052736"/>
                <a:ext cx="0" cy="288032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411760" y="3933056"/>
                <a:ext cx="4320480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411760" y="1988840"/>
                <a:ext cx="3600400" cy="1944216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411760" y="3429000"/>
                <a:ext cx="36004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 19"/>
              <p:cNvSpPr/>
              <p:nvPr/>
            </p:nvSpPr>
            <p:spPr>
              <a:xfrm>
                <a:off x="2409245" y="2977132"/>
                <a:ext cx="3593990" cy="942858"/>
              </a:xfrm>
              <a:custGeom>
                <a:avLst/>
                <a:gdLst>
                  <a:gd name="connsiteX0" fmla="*/ 0 w 3593990"/>
                  <a:gd name="connsiteY0" fmla="*/ 2647784 h 2647784"/>
                  <a:gd name="connsiteX1" fmla="*/ 715618 w 3593990"/>
                  <a:gd name="connsiteY1" fmla="*/ 1439186 h 2647784"/>
                  <a:gd name="connsiteX2" fmla="*/ 3593990 w 3593990"/>
                  <a:gd name="connsiteY2" fmla="*/ 0 h 2647784"/>
                  <a:gd name="connsiteX3" fmla="*/ 3593990 w 3593990"/>
                  <a:gd name="connsiteY3" fmla="*/ 0 h 264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990" h="2647784">
                    <a:moveTo>
                      <a:pt x="0" y="2647784"/>
                    </a:moveTo>
                    <a:cubicBezTo>
                      <a:pt x="58310" y="2264133"/>
                      <a:pt x="116620" y="1880483"/>
                      <a:pt x="715618" y="1439186"/>
                    </a:cubicBezTo>
                    <a:cubicBezTo>
                      <a:pt x="1314616" y="997889"/>
                      <a:pt x="3593990" y="0"/>
                      <a:pt x="3593990" y="0"/>
                    </a:cubicBezTo>
                    <a:lnTo>
                      <a:pt x="3593990" y="0"/>
                    </a:lnTo>
                  </a:path>
                </a:pathLst>
              </a:cu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256154" y="1088890"/>
              <a:ext cx="2965756" cy="2795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 smtClean="0">
                  <a:solidFill>
                    <a:srgbClr val="FF0000"/>
                  </a:solidFill>
                </a:rPr>
                <a:t>Proportional</a:t>
              </a:r>
            </a:p>
            <a:p>
              <a:endParaRPr lang="da-DK" sz="1400" dirty="0" smtClean="0"/>
            </a:p>
            <a:p>
              <a:r>
                <a:rPr lang="da-DK" sz="1400" dirty="0" smtClean="0">
                  <a:solidFill>
                    <a:srgbClr val="0070C0"/>
                  </a:solidFill>
                </a:rPr>
                <a:t>Square </a:t>
              </a:r>
              <a:r>
                <a:rPr lang="da-DK" sz="1400" dirty="0" err="1" smtClean="0">
                  <a:solidFill>
                    <a:srgbClr val="0070C0"/>
                  </a:solidFill>
                </a:rPr>
                <a:t>root</a:t>
              </a:r>
              <a:r>
                <a:rPr lang="da-DK" sz="1400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da-DK" sz="1400" dirty="0" smtClean="0">
                  <a:solidFill>
                    <a:srgbClr val="0070C0"/>
                  </a:solidFill>
                </a:rPr>
                <a:t>(most </a:t>
              </a:r>
              <a:r>
                <a:rPr lang="da-DK" sz="1400" dirty="0" err="1" smtClean="0">
                  <a:solidFill>
                    <a:srgbClr val="0070C0"/>
                  </a:solidFill>
                </a:rPr>
                <a:t>detectors</a:t>
              </a:r>
              <a:r>
                <a:rPr lang="da-DK" sz="1400" dirty="0" smtClean="0">
                  <a:solidFill>
                    <a:srgbClr val="0070C0"/>
                  </a:solidFill>
                </a:rPr>
                <a:t>)</a:t>
              </a:r>
            </a:p>
            <a:p>
              <a:endParaRPr lang="da-DK" sz="1400" dirty="0" smtClean="0"/>
            </a:p>
            <a:p>
              <a:r>
                <a:rPr lang="da-DK" sz="1400" dirty="0" err="1" smtClean="0">
                  <a:solidFill>
                    <a:srgbClr val="00B050"/>
                  </a:solidFill>
                </a:rPr>
                <a:t>Constant</a:t>
              </a:r>
              <a:endParaRPr lang="da-DK" sz="1400" dirty="0" smtClean="0">
                <a:solidFill>
                  <a:srgbClr val="00B050"/>
                </a:solidFill>
              </a:endParaRPr>
            </a:p>
            <a:p>
              <a:endParaRPr lang="en-GB" sz="14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60031" y="3933056"/>
              <a:ext cx="2830684" cy="591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 err="1" smtClean="0"/>
                <a:t>Concentration</a:t>
              </a:r>
              <a:endParaRPr lang="en-GB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803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75344" y="980728"/>
            <a:ext cx="7648440" cy="2025997"/>
            <a:chOff x="675344" y="980728"/>
            <a:chExt cx="7648440" cy="2025997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850731"/>
                </p:ext>
              </p:extLst>
            </p:nvPr>
          </p:nvGraphicFramePr>
          <p:xfrm>
            <a:off x="1001713" y="1990725"/>
            <a:ext cx="32766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6" name="Ligning" r:id="rId4" imgW="1638000" imgH="507960" progId="Equation.3">
                    <p:embed/>
                  </p:oleObj>
                </mc:Choice>
                <mc:Fallback>
                  <p:oleObj name="Ligning" r:id="rId4" imgW="163800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1713" y="1990725"/>
                          <a:ext cx="3276600" cy="101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675344" y="980728"/>
              <a:ext cx="76484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solidFill>
                    <a:srgbClr val="000000"/>
                  </a:solidFill>
                </a:rPr>
                <a:t>To obtain the line: 	</a:t>
              </a:r>
              <a:r>
                <a:rPr lang="en-GB" sz="1800" i="1" dirty="0" smtClean="0">
                  <a:solidFill>
                    <a:srgbClr val="000000"/>
                  </a:solidFill>
                </a:rPr>
                <a:t>y</a:t>
              </a:r>
              <a:r>
                <a:rPr lang="en-GB" sz="1800" dirty="0" smtClean="0">
                  <a:solidFill>
                    <a:srgbClr val="000000"/>
                  </a:solidFill>
                </a:rPr>
                <a:t> = </a:t>
              </a:r>
              <a:r>
                <a:rPr lang="en-GB" sz="1800" i="1" dirty="0" smtClean="0">
                  <a:solidFill>
                    <a:srgbClr val="000000"/>
                  </a:solidFill>
                </a:rPr>
                <a:t>a</a:t>
              </a:r>
              <a:r>
                <a:rPr lang="en-GB" sz="1800" i="1" baseline="-25000" dirty="0" smtClean="0">
                  <a:solidFill>
                    <a:srgbClr val="000000"/>
                  </a:solidFill>
                </a:rPr>
                <a:t>0</a:t>
              </a:r>
              <a:r>
                <a:rPr lang="en-GB" sz="1800" dirty="0" smtClean="0">
                  <a:solidFill>
                    <a:srgbClr val="000000"/>
                  </a:solidFill>
                </a:rPr>
                <a:t>+ </a:t>
              </a:r>
              <a:r>
                <a:rPr lang="en-GB" sz="1800" i="1" dirty="0" smtClean="0">
                  <a:solidFill>
                    <a:srgbClr val="000000"/>
                  </a:solidFill>
                </a:rPr>
                <a:t>a</a:t>
              </a:r>
              <a:r>
                <a:rPr lang="en-GB" sz="1800" i="1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GB" sz="1800" i="1" dirty="0" smtClean="0">
                  <a:solidFill>
                    <a:srgbClr val="000000"/>
                  </a:solidFill>
                </a:rPr>
                <a:t>x</a:t>
              </a:r>
              <a:r>
                <a:rPr lang="en-GB" sz="1800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en-GB" sz="1800" dirty="0" smtClean="0">
                  <a:solidFill>
                    <a:srgbClr val="000000"/>
                  </a:solidFill>
                </a:rPr>
                <a:t>We must minimize the sum of the </a:t>
              </a:r>
              <a:r>
                <a:rPr lang="en-GB" sz="1800" b="1" dirty="0" smtClean="0">
                  <a:solidFill>
                    <a:srgbClr val="000000"/>
                  </a:solidFill>
                </a:rPr>
                <a:t>least squares (weighted)</a:t>
              </a:r>
              <a:r>
                <a:rPr lang="en-GB" sz="1800" dirty="0" smtClean="0">
                  <a:solidFill>
                    <a:srgbClr val="000000"/>
                  </a:solidFill>
                </a:rPr>
                <a:t>:</a:t>
              </a:r>
              <a:endParaRPr lang="en-GB" sz="1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4355976" y="2492896"/>
            <a:ext cx="0" cy="18722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55976" y="4365104"/>
            <a:ext cx="432048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55976" y="2060848"/>
            <a:ext cx="4248472" cy="2304256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40152" y="335699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940152" y="35010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40152" y="342900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940152" y="364502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100392" y="220486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100392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100392" y="256490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100392" y="227687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865584" y="428380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err="1" smtClean="0"/>
              <a:t>x</a:t>
            </a:r>
            <a:r>
              <a:rPr lang="da-DK" i="1" baseline="-25000" dirty="0" err="1" smtClean="0"/>
              <a:t>A</a:t>
            </a:r>
            <a:endParaRPr lang="en-GB" i="1" baseline="-25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956376" y="436510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err="1" smtClean="0"/>
              <a:t>x</a:t>
            </a:r>
            <a:r>
              <a:rPr lang="da-DK" i="1" baseline="-25000" dirty="0" err="1" smtClean="0"/>
              <a:t>B</a:t>
            </a:r>
            <a:endParaRPr lang="en-GB" i="1" baseline="-25000" dirty="0" smtClean="0"/>
          </a:p>
        </p:txBody>
      </p:sp>
      <p:graphicFrame>
        <p:nvGraphicFramePr>
          <p:cNvPr id="32" name="Chart 31"/>
          <p:cNvGraphicFramePr/>
          <p:nvPr/>
        </p:nvGraphicFramePr>
        <p:xfrm>
          <a:off x="5864939" y="2894275"/>
          <a:ext cx="648072" cy="112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084168" y="349171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A</a:t>
            </a:r>
            <a:endParaRPr lang="en-GB" i="1" baseline="-25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8316416" y="241159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B</a:t>
            </a:r>
            <a:endParaRPr lang="en-GB" i="1" baseline="-25000" dirty="0" smtClean="0"/>
          </a:p>
        </p:txBody>
      </p:sp>
      <p:graphicFrame>
        <p:nvGraphicFramePr>
          <p:cNvPr id="27" name="Chart 26"/>
          <p:cNvGraphicFramePr/>
          <p:nvPr/>
        </p:nvGraphicFramePr>
        <p:xfrm>
          <a:off x="8100392" y="1340768"/>
          <a:ext cx="64807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19E4-146A-44B7-8F43-4EAD493AA1E8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30" name="TextBox 29"/>
          <p:cNvSpPr txBox="1"/>
          <p:nvPr/>
        </p:nvSpPr>
        <p:spPr>
          <a:xfrm>
            <a:off x="1846049" y="40011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2"/>
                </a:solidFill>
              </a:rPr>
              <a:t>Least square linear </a:t>
            </a:r>
            <a:r>
              <a:rPr lang="en-GB" sz="2000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regression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336334"/>
              </p:ext>
            </p:extLst>
          </p:nvPr>
        </p:nvGraphicFramePr>
        <p:xfrm>
          <a:off x="572138" y="4792916"/>
          <a:ext cx="75608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Error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Weight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Constant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en-GB" i="1" baseline="-25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GB" i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Square root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en-GB" i="1" baseline="-25000" dirty="0" smtClean="0">
                          <a:solidFill>
                            <a:srgbClr val="000000"/>
                          </a:solidFill>
                        </a:rPr>
                        <a:t>½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/X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Proportional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en-GB" i="1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/X</a:t>
                      </a:r>
                      <a:r>
                        <a:rPr lang="en-GB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GB" baseline="30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All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GB" baseline="0" dirty="0" err="1" smtClean="0">
                          <a:solidFill>
                            <a:srgbClr val="000000"/>
                          </a:solidFill>
                        </a:rPr>
                        <a:t>const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</a:rPr>
                        <a:t> + </a:t>
                      </a:r>
                      <a:r>
                        <a:rPr lang="en-GB" baseline="0" dirty="0" err="1" smtClean="0">
                          <a:solidFill>
                            <a:srgbClr val="000000"/>
                          </a:solidFill>
                        </a:rPr>
                        <a:t>sqr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</a:rPr>
                        <a:t> + prop)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1/(</a:t>
                      </a:r>
                      <a:r>
                        <a:rPr lang="en-GB" i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en-GB" i="1" baseline="-25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GB" i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+ </a:t>
                      </a:r>
                      <a:r>
                        <a:rPr lang="en-GB" i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en-GB" i="1" baseline="-25000" dirty="0" smtClean="0">
                          <a:solidFill>
                            <a:srgbClr val="000000"/>
                          </a:solidFill>
                        </a:rPr>
                        <a:t>½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</a:rPr>
                        <a:t>Sq(</a:t>
                      </a:r>
                      <a:r>
                        <a:rPr lang="en-GB" i="1" baseline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 + </a:t>
                      </a:r>
                      <a:r>
                        <a:rPr lang="en-GB" i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en-GB" i="1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GB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GB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GB" baseline="30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5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of weights in spreadsheet </a:t>
            </a:r>
            <a:r>
              <a:rPr lang="en-GB" b="1" i="1" dirty="0" smtClean="0"/>
              <a:t>Calibration</a:t>
            </a:r>
            <a:endParaRPr lang="en-GB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1042988" y="1272595"/>
            <a:ext cx="7633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000000"/>
                </a:solidFill>
              </a:rPr>
              <a:t>The contributions is expressed </a:t>
            </a:r>
            <a:r>
              <a:rPr lang="en-GB" sz="1600" dirty="0" smtClean="0">
                <a:solidFill>
                  <a:srgbClr val="000000"/>
                </a:solidFill>
              </a:rPr>
              <a:t>as the standard deviation in the response </a:t>
            </a:r>
            <a:r>
              <a:rPr lang="en-GB" sz="1600" dirty="0" smtClean="0">
                <a:solidFill>
                  <a:srgbClr val="000000"/>
                </a:solidFill>
              </a:rPr>
              <a:t>at </a:t>
            </a:r>
            <a:r>
              <a:rPr lang="en-GB" sz="1600" dirty="0">
                <a:solidFill>
                  <a:srgbClr val="000000"/>
                </a:solidFill>
              </a:rPr>
              <a:t>the conc. of the lowest standard </a:t>
            </a:r>
            <a:r>
              <a:rPr lang="en-GB" sz="1600" dirty="0" smtClean="0">
                <a:solidFill>
                  <a:srgbClr val="000000"/>
                </a:solidFill>
              </a:rPr>
              <a:t>in the calibration:</a:t>
            </a:r>
          </a:p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000000"/>
                </a:solidFill>
              </a:rPr>
              <a:t>So:	Constant </a:t>
            </a:r>
            <a:r>
              <a:rPr lang="en-GB" sz="1600" dirty="0" smtClean="0">
                <a:solidFill>
                  <a:srgbClr val="000000"/>
                </a:solidFill>
              </a:rPr>
              <a:t>uncertainty: </a:t>
            </a:r>
            <a:r>
              <a:rPr lang="en-GB" sz="1600" dirty="0" err="1" smtClean="0">
                <a:solidFill>
                  <a:srgbClr val="000000"/>
                </a:solidFill>
              </a:rPr>
              <a:t>s</a:t>
            </a:r>
            <a:r>
              <a:rPr lang="en-GB" sz="1600" dirty="0" err="1" smtClean="0">
                <a:solidFill>
                  <a:srgbClr val="000000"/>
                </a:solidFill>
              </a:rPr>
              <a:t>Y</a:t>
            </a:r>
            <a:r>
              <a:rPr lang="en-GB" sz="1600" dirty="0" smtClean="0">
                <a:solidFill>
                  <a:srgbClr val="000000"/>
                </a:solidFill>
              </a:rPr>
              <a:t> independent of conc.</a:t>
            </a:r>
            <a:endParaRPr lang="en-GB" sz="16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000000"/>
                </a:solidFill>
              </a:rPr>
              <a:t>S½:	Counting </a:t>
            </a:r>
            <a:r>
              <a:rPr lang="en-GB" sz="1600" dirty="0" smtClean="0">
                <a:solidFill>
                  <a:srgbClr val="000000"/>
                </a:solidFill>
              </a:rPr>
              <a:t>uncertainty: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sY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proportional to </a:t>
            </a:r>
            <a:r>
              <a:rPr lang="en-GB" sz="1600" dirty="0" err="1" smtClean="0">
                <a:solidFill>
                  <a:srgbClr val="000000"/>
                </a:solidFill>
              </a:rPr>
              <a:t>sqrt</a:t>
            </a:r>
            <a:r>
              <a:rPr lang="en-GB" sz="1600" dirty="0" smtClean="0">
                <a:solidFill>
                  <a:srgbClr val="000000"/>
                </a:solidFill>
              </a:rPr>
              <a:t>(conc.)</a:t>
            </a:r>
            <a:endParaRPr lang="en-GB" sz="16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000000"/>
                </a:solidFill>
              </a:rPr>
              <a:t>S1:	Proportional </a:t>
            </a:r>
            <a:r>
              <a:rPr lang="en-GB" sz="1600" dirty="0">
                <a:solidFill>
                  <a:srgbClr val="000000"/>
                </a:solidFill>
              </a:rPr>
              <a:t>uncertainty: </a:t>
            </a:r>
            <a:r>
              <a:rPr lang="en-GB" sz="1600" dirty="0" err="1">
                <a:solidFill>
                  <a:srgbClr val="000000"/>
                </a:solidFill>
              </a:rPr>
              <a:t>sY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proportional ton conc.</a:t>
            </a:r>
            <a:endParaRPr lang="en-GB" sz="1600" dirty="0" smtClean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35696" y="3789040"/>
            <a:ext cx="4209728" cy="2181967"/>
            <a:chOff x="1868698" y="713131"/>
            <a:chExt cx="7353212" cy="3811284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1167635" y="1414194"/>
              <a:ext cx="1993486" cy="591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 err="1" smtClean="0"/>
                <a:t>Std</a:t>
              </a:r>
              <a:r>
                <a:rPr lang="da-DK" sz="1600" dirty="0" smtClean="0"/>
                <a:t>. </a:t>
              </a:r>
              <a:r>
                <a:rPr lang="da-DK" sz="1600" dirty="0" err="1" smtClean="0"/>
                <a:t>Dev</a:t>
              </a:r>
              <a:r>
                <a:rPr lang="da-DK" sz="1600" dirty="0" smtClean="0"/>
                <a:t>.</a:t>
              </a:r>
              <a:endParaRPr lang="en-GB" sz="1600" dirty="0" smtClean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409245" y="1052736"/>
              <a:ext cx="4322995" cy="2880320"/>
              <a:chOff x="2409245" y="1052736"/>
              <a:chExt cx="4322995" cy="288032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2411760" y="1052736"/>
                <a:ext cx="0" cy="288032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411760" y="3933056"/>
                <a:ext cx="4320480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411760" y="1988840"/>
                <a:ext cx="3600400" cy="1944216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411760" y="3429000"/>
                <a:ext cx="36004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 19"/>
              <p:cNvSpPr/>
              <p:nvPr/>
            </p:nvSpPr>
            <p:spPr>
              <a:xfrm>
                <a:off x="2409245" y="2977132"/>
                <a:ext cx="3593990" cy="942858"/>
              </a:xfrm>
              <a:custGeom>
                <a:avLst/>
                <a:gdLst>
                  <a:gd name="connsiteX0" fmla="*/ 0 w 3593990"/>
                  <a:gd name="connsiteY0" fmla="*/ 2647784 h 2647784"/>
                  <a:gd name="connsiteX1" fmla="*/ 715618 w 3593990"/>
                  <a:gd name="connsiteY1" fmla="*/ 1439186 h 2647784"/>
                  <a:gd name="connsiteX2" fmla="*/ 3593990 w 3593990"/>
                  <a:gd name="connsiteY2" fmla="*/ 0 h 2647784"/>
                  <a:gd name="connsiteX3" fmla="*/ 3593990 w 3593990"/>
                  <a:gd name="connsiteY3" fmla="*/ 0 h 264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990" h="2647784">
                    <a:moveTo>
                      <a:pt x="0" y="2647784"/>
                    </a:moveTo>
                    <a:cubicBezTo>
                      <a:pt x="58310" y="2264133"/>
                      <a:pt x="116620" y="1880483"/>
                      <a:pt x="715618" y="1439186"/>
                    </a:cubicBezTo>
                    <a:cubicBezTo>
                      <a:pt x="1314616" y="997889"/>
                      <a:pt x="3593990" y="0"/>
                      <a:pt x="3593990" y="0"/>
                    </a:cubicBezTo>
                    <a:lnTo>
                      <a:pt x="3593990" y="0"/>
                    </a:lnTo>
                  </a:path>
                </a:pathLst>
              </a:cu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256154" y="1088890"/>
              <a:ext cx="2965756" cy="2795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 smtClean="0">
                  <a:solidFill>
                    <a:srgbClr val="FF0000"/>
                  </a:solidFill>
                </a:rPr>
                <a:t>Proportional</a:t>
              </a:r>
            </a:p>
            <a:p>
              <a:endParaRPr lang="da-DK" sz="1400" dirty="0" smtClean="0"/>
            </a:p>
            <a:p>
              <a:r>
                <a:rPr lang="da-DK" sz="1400" dirty="0" smtClean="0">
                  <a:solidFill>
                    <a:srgbClr val="0070C0"/>
                  </a:solidFill>
                </a:rPr>
                <a:t>Square </a:t>
              </a:r>
              <a:r>
                <a:rPr lang="da-DK" sz="1400" dirty="0" err="1" smtClean="0">
                  <a:solidFill>
                    <a:srgbClr val="0070C0"/>
                  </a:solidFill>
                </a:rPr>
                <a:t>root</a:t>
              </a:r>
              <a:r>
                <a:rPr lang="da-DK" sz="1400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da-DK" sz="1400" dirty="0" smtClean="0">
                  <a:solidFill>
                    <a:srgbClr val="0070C0"/>
                  </a:solidFill>
                </a:rPr>
                <a:t>(most </a:t>
              </a:r>
              <a:r>
                <a:rPr lang="da-DK" sz="1400" dirty="0" err="1" smtClean="0">
                  <a:solidFill>
                    <a:srgbClr val="0070C0"/>
                  </a:solidFill>
                </a:rPr>
                <a:t>detectors</a:t>
              </a:r>
              <a:r>
                <a:rPr lang="da-DK" sz="1400" dirty="0" smtClean="0">
                  <a:solidFill>
                    <a:srgbClr val="0070C0"/>
                  </a:solidFill>
                </a:rPr>
                <a:t>)</a:t>
              </a:r>
            </a:p>
            <a:p>
              <a:endParaRPr lang="da-DK" sz="1400" dirty="0" smtClean="0"/>
            </a:p>
            <a:p>
              <a:r>
                <a:rPr lang="da-DK" sz="1400" dirty="0" err="1" smtClean="0">
                  <a:solidFill>
                    <a:srgbClr val="00B050"/>
                  </a:solidFill>
                </a:rPr>
                <a:t>Constant</a:t>
              </a:r>
              <a:endParaRPr lang="da-DK" sz="1400" dirty="0" smtClean="0">
                <a:solidFill>
                  <a:srgbClr val="00B050"/>
                </a:solidFill>
              </a:endParaRPr>
            </a:p>
            <a:p>
              <a:endParaRPr lang="en-GB" sz="14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60031" y="3933056"/>
              <a:ext cx="2830684" cy="591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 err="1" smtClean="0"/>
                <a:t>Concentration</a:t>
              </a:r>
              <a:endParaRPr lang="en-GB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4025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may be wrong with  </a:t>
            </a:r>
            <a:r>
              <a:rPr lang="en-GB" i="1" dirty="0" smtClean="0"/>
              <a:t>R</a:t>
            </a:r>
            <a:r>
              <a:rPr lang="en-GB" i="1" baseline="30000" dirty="0" smtClean="0"/>
              <a:t>2</a:t>
            </a:r>
            <a:r>
              <a:rPr lang="en-GB" dirty="0" smtClean="0"/>
              <a:t> &gt;0.99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3342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2) There are systematic errors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111" y="1404065"/>
            <a:ext cx="6450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The response may bend downward at high concentrations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The response may bend upward at low concentrations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111" y="5304110"/>
            <a:ext cx="6041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What to do about systematic errors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Use polynomial least square regression of degree &gt;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Most often a quadratic equation: Y = a</a:t>
            </a:r>
            <a:r>
              <a:rPr lang="en-GB" sz="1600" baseline="-25000" dirty="0" smtClean="0">
                <a:solidFill>
                  <a:srgbClr val="000000"/>
                </a:solidFill>
              </a:rPr>
              <a:t>0</a:t>
            </a:r>
            <a:r>
              <a:rPr lang="en-GB" sz="1600" dirty="0" smtClean="0">
                <a:solidFill>
                  <a:srgbClr val="000000"/>
                </a:solidFill>
              </a:rPr>
              <a:t> + a</a:t>
            </a:r>
            <a:r>
              <a:rPr lang="en-GB" sz="1600" baseline="-25000" dirty="0" smtClean="0">
                <a:solidFill>
                  <a:srgbClr val="000000"/>
                </a:solidFill>
              </a:rPr>
              <a:t>1</a:t>
            </a:r>
            <a:r>
              <a:rPr lang="en-GB" sz="1600" dirty="0" smtClean="0">
                <a:solidFill>
                  <a:srgbClr val="000000"/>
                </a:solidFill>
              </a:rPr>
              <a:t>X + a</a:t>
            </a:r>
            <a:r>
              <a:rPr lang="en-GB" sz="1600" baseline="-25000" dirty="0" smtClean="0">
                <a:solidFill>
                  <a:srgbClr val="000000"/>
                </a:solidFill>
              </a:rPr>
              <a:t>2</a:t>
            </a:r>
            <a:r>
              <a:rPr lang="en-GB" sz="1600" dirty="0" smtClean="0">
                <a:solidFill>
                  <a:srgbClr val="000000"/>
                </a:solidFill>
              </a:rPr>
              <a:t>X</a:t>
            </a:r>
            <a:r>
              <a:rPr lang="en-GB" sz="1600" baseline="30000" dirty="0" smtClean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" y="2529599"/>
            <a:ext cx="419417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08" y="2550024"/>
            <a:ext cx="448151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5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may be wrong with  </a:t>
            </a:r>
            <a:r>
              <a:rPr lang="en-GB" i="1" dirty="0" smtClean="0"/>
              <a:t>R</a:t>
            </a:r>
            <a:r>
              <a:rPr lang="en-GB" i="1" baseline="30000" dirty="0" smtClean="0"/>
              <a:t>2</a:t>
            </a:r>
            <a:r>
              <a:rPr lang="en-GB" dirty="0" smtClean="0"/>
              <a:t> &gt;0.99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6268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3) The concentrations in the calibration are not equidistant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2988" y="1427099"/>
            <a:ext cx="56206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This is normal for methods with MS-detection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Only a problem if: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Uncertainty depends on concentration </a:t>
            </a:r>
            <a:r>
              <a:rPr lang="en-GB" sz="1600" i="1" dirty="0" smtClean="0">
                <a:solidFill>
                  <a:srgbClr val="000000"/>
                </a:solidFill>
              </a:rPr>
              <a:t>and/or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There are systematic errors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539866"/>
            <a:ext cx="8563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THIS means: </a:t>
            </a:r>
            <a:r>
              <a:rPr lang="en-GB" sz="1600" b="1" dirty="0" smtClean="0">
                <a:solidFill>
                  <a:srgbClr val="000000"/>
                </a:solidFill>
              </a:rPr>
              <a:t>IT IS ALWAYS A PROBLEM </a:t>
            </a:r>
            <a:r>
              <a:rPr lang="en-GB" sz="1600" dirty="0" smtClean="0">
                <a:solidFill>
                  <a:srgbClr val="000000"/>
                </a:solidFill>
              </a:rPr>
              <a:t>for non-equidistant concentrations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09722" y="2996952"/>
            <a:ext cx="3096964" cy="3339663"/>
            <a:chOff x="1009722" y="2996952"/>
            <a:chExt cx="3096964" cy="333966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22" y="2996952"/>
              <a:ext cx="3096964" cy="2034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42988" y="5013176"/>
              <a:ext cx="30636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000000"/>
                  </a:solidFill>
                </a:rPr>
                <a:t>Used for methods or problems with restricted </a:t>
              </a:r>
              <a:r>
                <a:rPr lang="en-GB" sz="1600" i="1" dirty="0" smtClean="0">
                  <a:solidFill>
                    <a:srgbClr val="000000"/>
                  </a:solidFill>
                </a:rPr>
                <a:t>dynamic</a:t>
              </a:r>
              <a:r>
                <a:rPr lang="en-GB" sz="1600" dirty="0" smtClean="0">
                  <a:solidFill>
                    <a:srgbClr val="000000"/>
                  </a:solidFill>
                </a:rPr>
                <a:t> range, e.g.: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rgbClr val="000000"/>
                  </a:solidFill>
                </a:rPr>
                <a:t>AAS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rgbClr val="000000"/>
                  </a:solidFill>
                </a:rPr>
                <a:t>UV/VIS spectrometry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89093" y="2996952"/>
            <a:ext cx="3567283" cy="3339663"/>
            <a:chOff x="4389093" y="2996952"/>
            <a:chExt cx="3567283" cy="333966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996952"/>
              <a:ext cx="3076998" cy="2034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389093" y="5013176"/>
              <a:ext cx="35672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000000"/>
                  </a:solidFill>
                </a:rPr>
                <a:t>Used for methods with long dynamic range, e.g.: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rgbClr val="000000"/>
                  </a:solidFill>
                </a:rPr>
                <a:t>MS-detectors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rgbClr val="000000"/>
                  </a:solidFill>
                </a:rPr>
                <a:t>FID in GC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err="1" smtClean="0">
                  <a:solidFill>
                    <a:srgbClr val="000000"/>
                  </a:solidFill>
                </a:rPr>
                <a:t>Ionselective</a:t>
              </a:r>
              <a:r>
                <a:rPr lang="en-GB" sz="1600" dirty="0" smtClean="0">
                  <a:solidFill>
                    <a:srgbClr val="000000"/>
                  </a:solidFill>
                </a:rPr>
                <a:t> electrodes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3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–what to do?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8</a:t>
            </a:fld>
            <a:endParaRPr lang="da-DK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44720"/>
              </p:ext>
            </p:extLst>
          </p:nvPr>
        </p:nvGraphicFramePr>
        <p:xfrm>
          <a:off x="107504" y="1052736"/>
          <a:ext cx="8964487" cy="212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5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Equidistant concentrations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</a:rPr>
                        <a:t>Systematic error absent</a:t>
                      </a:r>
                      <a:endParaRPr lang="en-GB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Uncertainty independent of concentration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Unweighted linear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Weighted linear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Unweighted polynomial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Weighted polynomial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X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smtClean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X</a:t>
                      </a: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100" dirty="0" smtClean="0">
                          <a:effectLst/>
                        </a:rPr>
                        <a:t>X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X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</a:rPr>
                        <a:t>(x)*</a:t>
                      </a: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 X</a:t>
                      </a: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100" dirty="0" smtClean="0">
                          <a:effectLst/>
                        </a:rPr>
                        <a:t>(x)*</a:t>
                      </a:r>
                      <a:endParaRPr lang="en-GB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X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804248" y="3184122"/>
            <a:ext cx="13454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*Very unlikely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356992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</a:rPr>
              <a:t>Linear or polynomial regression?</a:t>
            </a:r>
            <a:r>
              <a:rPr lang="en-GB" sz="1600" dirty="0" smtClean="0">
                <a:solidFill>
                  <a:srgbClr val="000000"/>
                </a:solidFill>
              </a:rPr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Compare </a:t>
            </a:r>
            <a:r>
              <a:rPr lang="en-GB" sz="1600" i="1" dirty="0" smtClean="0">
                <a:solidFill>
                  <a:srgbClr val="000000"/>
                </a:solidFill>
              </a:rPr>
              <a:t>R</a:t>
            </a:r>
            <a:r>
              <a:rPr lang="en-GB" sz="1600" i="1" baseline="30000" dirty="0" smtClean="0">
                <a:solidFill>
                  <a:srgbClr val="000000"/>
                </a:solidFill>
              </a:rPr>
              <a:t>2</a:t>
            </a:r>
            <a:r>
              <a:rPr lang="en-GB" sz="1600" dirty="0" smtClean="0">
                <a:solidFill>
                  <a:srgbClr val="000000"/>
                </a:solidFill>
              </a:rPr>
              <a:t> for degree 1, 2,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This statistic test is very easy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8" y="429309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</a:rPr>
              <a:t>Unweighted or weighted regression?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Look on the </a:t>
            </a:r>
            <a:r>
              <a:rPr lang="en-GB" sz="1600" i="1" dirty="0" smtClean="0">
                <a:solidFill>
                  <a:srgbClr val="000000"/>
                </a:solidFill>
              </a:rPr>
              <a:t>accuracy</a:t>
            </a:r>
            <a:r>
              <a:rPr lang="en-GB" sz="1600" dirty="0" smtClean="0">
                <a:solidFill>
                  <a:srgbClr val="000000"/>
                </a:solidFill>
              </a:rPr>
              <a:t> of the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Is the predicted concentrations with a good enough deviation from the correct value?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608" y="5550331"/>
            <a:ext cx="6517361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The Excel spreadsheet with all tests and calibration methods </a:t>
            </a:r>
          </a:p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is available at </a:t>
            </a:r>
            <a:r>
              <a:rPr lang="en-GB" sz="1600" dirty="0" err="1" smtClean="0">
                <a:solidFill>
                  <a:srgbClr val="000000"/>
                </a:solidFill>
              </a:rPr>
              <a:t>Absalon</a:t>
            </a:r>
            <a:endParaRPr lang="en-GB" sz="1600" dirty="0" smtClean="0">
              <a:solidFill>
                <a:srgbClr val="000000"/>
              </a:solidFill>
            </a:endParaRPr>
          </a:p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Examples will be shown on the next slides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74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or polynomial regression?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Bo Svensmark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C4DBE1C-CE21-4CE5-B3C3-E18CB95915B1}" type="slidenum">
              <a:rPr lang="da-DK" smtClean="0"/>
              <a:pPr/>
              <a:t>9</a:t>
            </a:fld>
            <a:endParaRPr lang="da-DK"/>
          </a:p>
        </p:txBody>
      </p:sp>
      <p:grpSp>
        <p:nvGrpSpPr>
          <p:cNvPr id="11" name="Group 10"/>
          <p:cNvGrpSpPr/>
          <p:nvPr/>
        </p:nvGrpSpPr>
        <p:grpSpPr>
          <a:xfrm>
            <a:off x="4862649" y="980728"/>
            <a:ext cx="4292609" cy="2395538"/>
            <a:chOff x="4862649" y="980728"/>
            <a:chExt cx="4292609" cy="239553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649" y="980728"/>
              <a:ext cx="4292609" cy="239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478483"/>
                </p:ext>
              </p:extLst>
            </p:nvPr>
          </p:nvGraphicFramePr>
          <p:xfrm>
            <a:off x="5483949" y="1831405"/>
            <a:ext cx="2809876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7" name="Ligning" r:id="rId6" imgW="1625400" imgH="495000" progId="Equation.3">
                    <p:embed/>
                  </p:oleObj>
                </mc:Choice>
                <mc:Fallback>
                  <p:oleObj name="Ligning" r:id="rId6" imgW="1625400" imgH="49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3949" y="1831405"/>
                          <a:ext cx="2809876" cy="8382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980728"/>
            <a:ext cx="4695593" cy="299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" y="4051151"/>
            <a:ext cx="59245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24586" y="5192541"/>
            <a:ext cx="7202110" cy="1321765"/>
            <a:chOff x="124586" y="5192541"/>
            <a:chExt cx="7202110" cy="1321765"/>
          </a:xfrm>
        </p:grpSpPr>
        <p:sp>
          <p:nvSpPr>
            <p:cNvPr id="7" name="TextBox 6"/>
            <p:cNvSpPr txBox="1"/>
            <p:nvPr/>
          </p:nvSpPr>
          <p:spPr>
            <a:xfrm>
              <a:off x="268610" y="5192541"/>
              <a:ext cx="7058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000000"/>
                  </a:solidFill>
                </a:rPr>
                <a:t>Do it in Excel: Make linear regression with the </a:t>
              </a:r>
              <a:r>
                <a:rPr lang="en-GB" sz="1400" i="1" dirty="0" smtClean="0">
                  <a:solidFill>
                    <a:srgbClr val="000000"/>
                  </a:solidFill>
                </a:rPr>
                <a:t>Data Analysis -&gt; Regression</a:t>
              </a:r>
              <a:r>
                <a:rPr lang="en-GB" sz="1400" dirty="0" smtClean="0">
                  <a:solidFill>
                    <a:srgbClr val="000000"/>
                  </a:solidFill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rgbClr val="000000"/>
                  </a:solidFill>
                </a:rPr>
                <a:t>Look at the P-value for the highest degree of X:</a:t>
              </a:r>
            </a:p>
          </p:txBody>
        </p:sp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10" y="5733256"/>
              <a:ext cx="5924550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24586" y="5192541"/>
              <a:ext cx="7202110" cy="13217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4871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ASKPANEKEY" val="208e9151-bf4e-4c3b-bced-c25b4f4cc0d1"/>
  <p:tag name="POWERPOINTVERSION" val="14.0"/>
  <p:tag name="TPFULLVERSION" val="4.3.2.1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ku_dk">
  <a:themeElements>
    <a:clrScheme name="ku_dk 1">
      <a:dk1>
        <a:srgbClr val="6E6E6E"/>
      </a:dk1>
      <a:lt1>
        <a:srgbClr val="FFFFFF"/>
      </a:lt1>
      <a:dk2>
        <a:srgbClr val="933027"/>
      </a:dk2>
      <a:lt2>
        <a:srgbClr val="6E6E6E"/>
      </a:lt2>
      <a:accent1>
        <a:srgbClr val="933027"/>
      </a:accent1>
      <a:accent2>
        <a:srgbClr val="B2523C"/>
      </a:accent2>
      <a:accent3>
        <a:srgbClr val="FFFFFF"/>
      </a:accent3>
      <a:accent4>
        <a:srgbClr val="5D5D5D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9399</TotalTime>
  <Words>1340</Words>
  <Application>Microsoft Office PowerPoint</Application>
  <PresentationFormat>On-screen Show (4:3)</PresentationFormat>
  <Paragraphs>297</Paragraphs>
  <Slides>24</Slides>
  <Notes>24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36" baseType="lpstr">
      <vt:lpstr>ＭＳ Ｐゴシック</vt:lpstr>
      <vt:lpstr>Arial</vt:lpstr>
      <vt:lpstr>Calibri</vt:lpstr>
      <vt:lpstr>Monotype Corsiva</vt:lpstr>
      <vt:lpstr>Symbol</vt:lpstr>
      <vt:lpstr>Times New Roman</vt:lpstr>
      <vt:lpstr>Verdana</vt:lpstr>
      <vt:lpstr>ku_dk</vt:lpstr>
      <vt:lpstr>Custom Design</vt:lpstr>
      <vt:lpstr>Ligning</vt:lpstr>
      <vt:lpstr>Equation</vt:lpstr>
      <vt:lpstr>Least square calibration</vt:lpstr>
      <vt:lpstr>Linear calibration</vt:lpstr>
      <vt:lpstr>What may be wrong with  R2 &gt;0.99</vt:lpstr>
      <vt:lpstr>PowerPoint Presentation</vt:lpstr>
      <vt:lpstr>Input of weights in spreadsheet Calibration</vt:lpstr>
      <vt:lpstr>What may be wrong with  R2 &gt;0.99</vt:lpstr>
      <vt:lpstr>What may be wrong with  R2 &gt;0.99</vt:lpstr>
      <vt:lpstr>So –what to do?</vt:lpstr>
      <vt:lpstr>Linear or polynomial regression?</vt:lpstr>
      <vt:lpstr>Unweighted or weighted regression?</vt:lpstr>
      <vt:lpstr>Unweighted or weighted regression?</vt:lpstr>
      <vt:lpstr>Unweighted or weighted regression?</vt:lpstr>
      <vt:lpstr>Weighted linear regression, Wi = 1/Xi</vt:lpstr>
      <vt:lpstr>Repeat measurements</vt:lpstr>
      <vt:lpstr>Repeat measurements</vt:lpstr>
      <vt:lpstr>Errors in concentrations?</vt:lpstr>
      <vt:lpstr>Sequential dilutions</vt:lpstr>
      <vt:lpstr>Sequential dilutions</vt:lpstr>
      <vt:lpstr>Sequential dilutions</vt:lpstr>
      <vt:lpstr>Sequential dilutions</vt:lpstr>
      <vt:lpstr>Sequential dilutions</vt:lpstr>
      <vt:lpstr>Prepare calibration solutions independently</vt:lpstr>
      <vt:lpstr>Conclusion</vt:lpstr>
      <vt:lpstr>PowerPoint Presentation</vt:lpstr>
      <vt:lpstr>Custom Show 1</vt:lpstr>
    </vt:vector>
  </TitlesOfParts>
  <Company>Københavns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Bo Svensmark</cp:lastModifiedBy>
  <cp:revision>646</cp:revision>
  <dcterms:created xsi:type="dcterms:W3CDTF">2012-12-18T19:38:25Z</dcterms:created>
  <dcterms:modified xsi:type="dcterms:W3CDTF">2021-11-29T14:22:16Z</dcterms:modified>
</cp:coreProperties>
</file>